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0" r:id="rId5"/>
    <p:sldId id="261" r:id="rId6"/>
    <p:sldId id="260" r:id="rId7"/>
    <p:sldId id="259" r:id="rId8"/>
    <p:sldId id="258" r:id="rId9"/>
    <p:sldId id="263" r:id="rId10"/>
    <p:sldId id="264" r:id="rId11"/>
    <p:sldId id="265" r:id="rId12"/>
    <p:sldId id="266" r:id="rId13"/>
    <p:sldId id="268" r:id="rId14"/>
    <p:sldId id="271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48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09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9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69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418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10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21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798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21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9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4F6-2E46-4E3B-8404-AEFA4C56E0ED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9B377-E3D3-4AB6-A961-2025496A4C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68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e.yandex.net/go.xml?service=moimir&amp;url=http://smayli.ru/smile/pticia-1120.html&amp;title=%D0%90%D0%BD%D0%B8%D0%BC%D0%B0%D1%88%D0%BA%D0%B8%20%D0%BF%D1%82%D0%B8%D1%86,%20%D0%B0%D0%BD%D0%B8%D0%BC%D0%B8%D1%80%D0%BE%D0%B2%D0%B0%D0%BD%D0%BD%D1%8B%D0%B5%20%D0%BF%D1%82%D0%B8%D1%86%D1%8B,%20%D1%80%D0%B0%D0%B7%D0%BD%D1%8B%D0%B5%20%D0%B0%D0%BD%D0%B8%D0%BC%D0%B0%D1%88%D0%BA%D0%B8%20%D1%81%20%D0%BF%D1%82%D0%B8%D1%86%D0%B0%D0%BC%D0%B8%20|%20Smayli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12" Type="http://schemas.openxmlformats.org/officeDocument/2006/relationships/image" Target="../media/image23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22.gif"/><Relationship Id="rId5" Type="http://schemas.openxmlformats.org/officeDocument/2006/relationships/image" Target="../media/image16.jpeg"/><Relationship Id="rId10" Type="http://schemas.openxmlformats.org/officeDocument/2006/relationships/image" Target="../media/image21.gif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" name="Picture 14" descr="C:\Users\User\Desktop\fon-dlya-prezentacii-vesna-11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8" y="-25910"/>
            <a:ext cx="9146658" cy="688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294622"/>
            <a:ext cx="6412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rgbClr val="00ABD0"/>
                </a:solidFill>
                <a:effectLst/>
                <a:latin typeface="Arial" pitchFamily="34" charset="0"/>
                <a:cs typeface="Arial" pitchFamily="34" charset="0"/>
                <a:hlinkClick r:id="rId3" tooltip="Мой Мир"/>
              </a:rPr>
              <a:t/>
            </a:r>
            <a:br>
              <a: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rgbClr val="00ABD0"/>
                </a:solidFill>
                <a:effectLst/>
                <a:latin typeface="Arial" pitchFamily="34" charset="0"/>
                <a:cs typeface="Arial" pitchFamily="34" charset="0"/>
                <a:hlinkClick r:id="rId3" tooltip="Мой Мир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5" name="Picture 11" descr="C:\Users\User\Desktop\pticia-112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0" y="177796"/>
            <a:ext cx="12382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46165" y="2681032"/>
            <a:ext cx="7772400" cy="1470025"/>
          </a:xfrm>
        </p:spPr>
        <p:txBody>
          <a:bodyPr>
            <a:normAutofit/>
          </a:bodyPr>
          <a:lstStyle/>
          <a:p>
            <a:r>
              <a:rPr lang="kk-KZ" sz="8000" b="1" i="1" dirty="0" smtClean="0"/>
              <a:t>Көктем мезгілі</a:t>
            </a:r>
            <a:endParaRPr lang="ru-RU" sz="8000" b="1" i="1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619672" y="4149080"/>
            <a:ext cx="6400800" cy="1343000"/>
          </a:xfrm>
        </p:spPr>
        <p:txBody>
          <a:bodyPr>
            <a:normAutofit fontScale="85000" lnSpcReduction="20000"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Саяхат- сабағы</a:t>
            </a:r>
          </a:p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сынып</a:t>
            </a:r>
          </a:p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Мұғалім: Тұрсынбаева Г.Б.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1" descr="C:\Users\User\Desktop\pticia-112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0" y="1844824"/>
            <a:ext cx="12382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1" descr="C:\Users\User\Desktop\pticia-112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0" y="974215"/>
            <a:ext cx="12382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C:\Users\User\Desktop\pticia-112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55" y="463752"/>
            <a:ext cx="12382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1" descr="C:\Users\User\Desktop\pticia-112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56" y="1330321"/>
            <a:ext cx="12382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C:\Users\User\Desktop\pticia-1120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380" y="754058"/>
            <a:ext cx="1238250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5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B050"/>
                </a:solidFill>
              </a:rPr>
              <a:t>8 бекет. </a:t>
            </a:r>
            <a:r>
              <a:rPr lang="kk-KZ" b="1" dirty="0">
                <a:solidFill>
                  <a:srgbClr val="00B050"/>
                </a:solidFill>
              </a:rPr>
              <a:t>«Сергіту сәті»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6419056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/>
              <a:t>Оңға түзу тұр.</a:t>
            </a:r>
            <a:endParaRPr lang="ru-RU" sz="2800" dirty="0"/>
          </a:p>
          <a:p>
            <a:pPr marL="0" indent="0">
              <a:buNone/>
            </a:pPr>
            <a:r>
              <a:rPr lang="kk-KZ" sz="2800" dirty="0"/>
              <a:t>Солға түзу тұр.</a:t>
            </a:r>
            <a:endParaRPr lang="ru-RU" sz="2800" dirty="0"/>
          </a:p>
          <a:p>
            <a:pPr marL="0" indent="0">
              <a:buNone/>
            </a:pPr>
            <a:r>
              <a:rPr lang="kk-KZ" sz="2800" dirty="0"/>
              <a:t>Алға бір адым.</a:t>
            </a:r>
            <a:endParaRPr lang="ru-RU" sz="2800" dirty="0"/>
          </a:p>
          <a:p>
            <a:pPr marL="0" indent="0">
              <a:buNone/>
            </a:pPr>
            <a:r>
              <a:rPr lang="kk-KZ" sz="2800" dirty="0"/>
              <a:t>Артқа бір адым.</a:t>
            </a:r>
            <a:endParaRPr lang="ru-RU" sz="2800" dirty="0"/>
          </a:p>
          <a:p>
            <a:pPr marL="0" indent="0">
              <a:buNone/>
            </a:pPr>
            <a:r>
              <a:rPr lang="kk-KZ" sz="2800" dirty="0"/>
              <a:t>Оңға бұрылып,</a:t>
            </a:r>
            <a:endParaRPr lang="ru-RU" sz="2800" dirty="0"/>
          </a:p>
          <a:p>
            <a:pPr marL="0" indent="0">
              <a:buNone/>
            </a:pPr>
            <a:r>
              <a:rPr lang="kk-KZ" sz="2800" dirty="0"/>
              <a:t>Солға үңіліп</a:t>
            </a:r>
            <a:endParaRPr lang="ru-RU" sz="2800" dirty="0"/>
          </a:p>
          <a:p>
            <a:pPr marL="0" indent="0">
              <a:buNone/>
            </a:pPr>
            <a:r>
              <a:rPr lang="kk-KZ" sz="2800" dirty="0"/>
              <a:t>Жоғары, төмен қарайық</a:t>
            </a:r>
            <a:endParaRPr lang="ru-RU" sz="2800" dirty="0"/>
          </a:p>
          <a:p>
            <a:pPr marL="0" indent="0">
              <a:buNone/>
            </a:pPr>
            <a:r>
              <a:rPr lang="kk-KZ" sz="2800" dirty="0"/>
              <a:t>Орнымызды табайық.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2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B050"/>
                </a:solidFill>
              </a:rPr>
              <a:t>9 бекет. «Терме </a:t>
            </a:r>
            <a:r>
              <a:rPr lang="kk-KZ" b="1" dirty="0">
                <a:solidFill>
                  <a:srgbClr val="00B050"/>
                </a:solidFill>
              </a:rPr>
              <a:t>диктант».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Мамыр </a:t>
            </a:r>
            <a:r>
              <a:rPr lang="kk-K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айында жаңбыр жауады, бірінші найзағай ойнайды. Жеміс ағаштары гүлдейді. Қызғалдақтар да гүлдейді. Құстар жылы жақтан ұшып </a:t>
            </a:r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келеді, жануарлар ұйқыдан оянады.</a:t>
            </a: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2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esktop\101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645024"/>
            <a:ext cx="4968552" cy="114300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B050"/>
                </a:solidFill>
              </a:rPr>
              <a:t>10 бекет. </a:t>
            </a:r>
            <a:br>
              <a:rPr lang="kk-KZ" b="1" dirty="0" smtClean="0">
                <a:solidFill>
                  <a:srgbClr val="00B050"/>
                </a:solidFill>
              </a:rPr>
            </a:br>
            <a:r>
              <a:rPr lang="kk-KZ" b="1" dirty="0" smtClean="0">
                <a:solidFill>
                  <a:srgbClr val="00B050"/>
                </a:solidFill>
              </a:rPr>
              <a:t>«Коллаж».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pic>
        <p:nvPicPr>
          <p:cNvPr id="4100" name="Picture 4" descr="C:\Users\User\Desktop\бабочки_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290"/>
            <a:ext cx="1972800" cy="657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0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C:\Users\User\Desktop\76654112_1283734573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112" y="4098056"/>
            <a:ext cx="975081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User\Desktop\oduvanchiki2_206_1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952" y="4107920"/>
            <a:ext cx="1212535" cy="189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User\Desktop\Белые тюльпаны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3" y="3898336"/>
            <a:ext cx="797335" cy="210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esktop\imgpreview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13" y="4276727"/>
            <a:ext cx="720080" cy="154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k-KZ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60648"/>
            <a:ext cx="360040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Бір жылда неше мезгіл бар?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4101" y="1124744"/>
            <a:ext cx="36004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Қазір жылдың қай мезгілі?</a:t>
            </a:r>
            <a:endParaRPr lang="ru-RU" dirty="0"/>
          </a:p>
        </p:txBody>
      </p:sp>
      <p:pic>
        <p:nvPicPr>
          <p:cNvPr id="5122" name="Picture 2" descr="C:\Users\User\Desktop\imgpreview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" y="5707603"/>
            <a:ext cx="4601497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\Desktop\imgpreview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503" y="5724525"/>
            <a:ext cx="4601497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51520" y="1448780"/>
            <a:ext cx="360040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Көктемде нелер ұшып келеді?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2029607"/>
            <a:ext cx="3600400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Көктемде нелер гүлдейді?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147784" y="315384"/>
            <a:ext cx="3600400" cy="5059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Көктемде күн қандай болады?</a:t>
            </a:r>
            <a:endParaRPr lang="ru-RU" dirty="0"/>
          </a:p>
        </p:txBody>
      </p:sp>
      <p:pic>
        <p:nvPicPr>
          <p:cNvPr id="5125" name="Picture 5" descr="C:\Users\User\Desktop\0_660f9_70ee643e_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222" y="3920473"/>
            <a:ext cx="756084" cy="194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4355976" y="1103590"/>
            <a:ext cx="36004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Жануарлар ұйқыдан қашан оянады?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355976" y="1763240"/>
            <a:ext cx="36004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Көктемде ағаштар не атады?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421034" y="2101615"/>
            <a:ext cx="36004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Көктемнің бірінші гүлі?</a:t>
            </a:r>
            <a:endParaRPr lang="ru-RU" dirty="0"/>
          </a:p>
        </p:txBody>
      </p:sp>
      <p:pic>
        <p:nvPicPr>
          <p:cNvPr id="5128" name="Picture 8" descr="C:\Users\User\Desktop\x_7d873b28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024" y="4287721"/>
            <a:ext cx="887928" cy="1579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Скругленный прямоугольник 21"/>
          <p:cNvSpPr/>
          <p:nvPr/>
        </p:nvSpPr>
        <p:spPr>
          <a:xfrm>
            <a:off x="308503" y="767184"/>
            <a:ext cx="3600400" cy="5742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Көктем айларын ата?</a:t>
            </a:r>
            <a:endParaRPr lang="ru-RU" dirty="0"/>
          </a:p>
        </p:txBody>
      </p:sp>
      <p:pic>
        <p:nvPicPr>
          <p:cNvPr id="5129" name="Picture 9" descr="C:\Users\User\Desktop\imgpreview (3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899" y="4060482"/>
            <a:ext cx="83288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Скругленный прямоугольник 23"/>
          <p:cNvSpPr/>
          <p:nvPr/>
        </p:nvSpPr>
        <p:spPr>
          <a:xfrm>
            <a:off x="609080" y="1196752"/>
            <a:ext cx="4111045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Жылдың қай мезгілі саған ұнайды?</a:t>
            </a:r>
            <a:endParaRPr lang="ru-RU" dirty="0"/>
          </a:p>
        </p:txBody>
      </p:sp>
      <p:pic>
        <p:nvPicPr>
          <p:cNvPr id="5130" name="Picture 10" descr="C:\Users\User\Desktop\бабочки.gif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974" y="3719578"/>
            <a:ext cx="81915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Скругленный прямоугольник 25"/>
          <p:cNvSpPr/>
          <p:nvPr/>
        </p:nvSpPr>
        <p:spPr>
          <a:xfrm>
            <a:off x="1514699" y="1477972"/>
            <a:ext cx="3600400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Көктемнен кейін жылдың қай мезгілі болады?</a:t>
            </a:r>
            <a:endParaRPr lang="ru-RU" dirty="0"/>
          </a:p>
        </p:txBody>
      </p:sp>
      <p:pic>
        <p:nvPicPr>
          <p:cNvPr id="5131" name="Picture 11" descr="C:\Users\User\Desktop\315288020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657" y="49048"/>
            <a:ext cx="3741153" cy="279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C:\Users\User\Desktop\143592089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67" y="3542729"/>
            <a:ext cx="660885" cy="51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C:\Users\User\Desktop\143592089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506" y="4018982"/>
            <a:ext cx="660885" cy="51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2" descr="C:\Users\User\Desktop\143592089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299" y="3898336"/>
            <a:ext cx="660885" cy="51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2" descr="C:\Users\User\Desktop\143592089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37" y="3027239"/>
            <a:ext cx="660885" cy="51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C:\Users\User\Desktop\143592089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8" y="3343212"/>
            <a:ext cx="660885" cy="51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26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10" grpId="0" animBg="1"/>
      <p:bldP spid="10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8" grpId="0" animBg="1"/>
      <p:bldP spid="18" grpId="1" animBg="1"/>
      <p:bldP spid="20" grpId="0" animBg="1"/>
      <p:bldP spid="20" grpId="1" animBg="1"/>
      <p:bldP spid="22" grpId="0" animBg="1"/>
      <p:bldP spid="22" grpId="1" animBg="1"/>
      <p:bldP spid="24" grpId="0" animBg="1"/>
      <p:bldP spid="24" grpId="1" animBg="1"/>
      <p:bldP spid="26" grpId="0" animBg="1"/>
      <p:bldP spid="2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B050"/>
                </a:solidFill>
              </a:rPr>
              <a:t>Үйге тапсырма.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912" y="1700809"/>
            <a:ext cx="4906888" cy="3312368"/>
          </a:xfrm>
        </p:spPr>
        <p:txBody>
          <a:bodyPr/>
          <a:lstStyle/>
          <a:p>
            <a:pPr marL="0" indent="0">
              <a:buNone/>
            </a:pPr>
            <a:r>
              <a:rPr lang="kk-KZ" b="1" i="1" dirty="0" smtClean="0"/>
              <a:t>3 тапсырма  147 бет. </a:t>
            </a:r>
          </a:p>
          <a:p>
            <a:pPr marL="0" indent="0">
              <a:buNone/>
            </a:pPr>
            <a:r>
              <a:rPr lang="kk-KZ" b="1" i="1" dirty="0" smtClean="0"/>
              <a:t>Сөйлемдерді толықтыру.</a:t>
            </a:r>
            <a:endParaRPr lang="ru-RU" b="1" i="1" dirty="0"/>
          </a:p>
        </p:txBody>
      </p:sp>
      <p:pic>
        <p:nvPicPr>
          <p:cNvPr id="4" name="Picture 2" descr="C:\Users\User\Desktop\pticia-108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27363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User\Desktop\img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3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fon-dlya-prezentacii-vesna-11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0" y="0"/>
            <a:ext cx="91035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/>
          <a:lstStyle/>
          <a:p>
            <a:r>
              <a:rPr lang="kk-KZ" dirty="0" smtClean="0"/>
              <a:t>Назарларыңызға рахмет!</a:t>
            </a:r>
            <a:endParaRPr lang="ru-RU" dirty="0"/>
          </a:p>
        </p:txBody>
      </p:sp>
      <p:pic>
        <p:nvPicPr>
          <p:cNvPr id="12291" name="Picture 3" descr="C:\Users\User\Desktop\421146153.jp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520" y="1628800"/>
            <a:ext cx="4194680" cy="279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10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kk-KZ" b="1" dirty="0" smtClean="0">
                <a:solidFill>
                  <a:srgbClr val="00B050"/>
                </a:solidFill>
              </a:rPr>
              <a:t>1 бекет. </a:t>
            </a:r>
            <a:br>
              <a:rPr lang="kk-KZ" b="1" dirty="0" smtClean="0">
                <a:solidFill>
                  <a:srgbClr val="00B050"/>
                </a:solidFill>
              </a:rPr>
            </a:br>
            <a:r>
              <a:rPr lang="kk-KZ" b="1" dirty="0" smtClean="0">
                <a:solidFill>
                  <a:srgbClr val="00B050"/>
                </a:solidFill>
              </a:rPr>
              <a:t>Үй жұмысын тексеру.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3075" name="Picture 3" descr="C:\Users\User\Desktop\pticia-1118.gif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260648"/>
            <a:ext cx="1114425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33400" y="1583108"/>
            <a:ext cx="7350968" cy="4294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dirty="0" smtClean="0"/>
              <a:t>Қыста күн суық болады. </a:t>
            </a:r>
          </a:p>
          <a:p>
            <a:pPr marL="0" indent="0">
              <a:buNone/>
            </a:pPr>
            <a:r>
              <a:rPr lang="kk-KZ" dirty="0" smtClean="0"/>
              <a:t>	</a:t>
            </a:r>
            <a:r>
              <a:rPr lang="kk-KZ" i="1" dirty="0" smtClean="0">
                <a:solidFill>
                  <a:srgbClr val="002060"/>
                </a:solidFill>
              </a:rPr>
              <a:t>Зимой бывает холодно.</a:t>
            </a:r>
          </a:p>
          <a:p>
            <a:pPr marL="0" indent="0">
              <a:buNone/>
            </a:pPr>
            <a:r>
              <a:rPr lang="kk-KZ" dirty="0" smtClean="0"/>
              <a:t>Қыста қар жауады.</a:t>
            </a:r>
          </a:p>
          <a:p>
            <a:pPr marL="0" indent="0">
              <a:buNone/>
            </a:pPr>
            <a:r>
              <a:rPr lang="kk-KZ" dirty="0" smtClean="0"/>
              <a:t>	</a:t>
            </a:r>
            <a:r>
              <a:rPr lang="kk-KZ" i="1" dirty="0" smtClean="0">
                <a:solidFill>
                  <a:srgbClr val="002060"/>
                </a:solidFill>
              </a:rPr>
              <a:t>Зимой снег идет.</a:t>
            </a:r>
          </a:p>
          <a:p>
            <a:pPr marL="0" indent="0">
              <a:buNone/>
            </a:pPr>
            <a:r>
              <a:rPr lang="kk-KZ" dirty="0" smtClean="0"/>
              <a:t>Қыста жел соғады.</a:t>
            </a:r>
          </a:p>
          <a:p>
            <a:pPr marL="0" indent="0">
              <a:buNone/>
            </a:pPr>
            <a:r>
              <a:rPr lang="kk-KZ" dirty="0" smtClean="0"/>
              <a:t>	</a:t>
            </a:r>
            <a:r>
              <a:rPr lang="kk-KZ" i="1" dirty="0" smtClean="0">
                <a:solidFill>
                  <a:srgbClr val="002060"/>
                </a:solidFill>
              </a:rPr>
              <a:t>Зимой дует ветер.</a:t>
            </a:r>
          </a:p>
          <a:p>
            <a:pPr marL="0" indent="0">
              <a:buNone/>
            </a:pPr>
            <a:r>
              <a:rPr lang="kk-KZ" dirty="0" smtClean="0"/>
              <a:t>Қыста демалыс болады.</a:t>
            </a:r>
          </a:p>
          <a:p>
            <a:pPr marL="0" indent="0">
              <a:buNone/>
            </a:pPr>
            <a:r>
              <a:rPr lang="kk-KZ" dirty="0" smtClean="0"/>
              <a:t>	</a:t>
            </a:r>
            <a:r>
              <a:rPr lang="kk-KZ" i="1" dirty="0" smtClean="0">
                <a:solidFill>
                  <a:srgbClr val="002060"/>
                </a:solidFill>
              </a:rPr>
              <a:t>Зимой бывают каникулы.</a:t>
            </a:r>
            <a:endParaRPr lang="ru-RU" i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3256"/>
            <a:ext cx="9144000" cy="1124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45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kk-KZ" b="1" dirty="0" smtClean="0">
                <a:solidFill>
                  <a:srgbClr val="00B050"/>
                </a:solidFill>
              </a:rPr>
              <a:t>2 бекет. </a:t>
            </a:r>
            <a:br>
              <a:rPr lang="kk-KZ" b="1" dirty="0" smtClean="0">
                <a:solidFill>
                  <a:srgbClr val="00B050"/>
                </a:solidFill>
              </a:rPr>
            </a:br>
            <a:r>
              <a:rPr lang="kk-KZ" b="1" dirty="0" smtClean="0">
                <a:solidFill>
                  <a:srgbClr val="00B050"/>
                </a:solidFill>
              </a:rPr>
              <a:t>Ой қозғау.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600" dirty="0" err="1"/>
              <a:t>Қар</a:t>
            </a:r>
            <a:r>
              <a:rPr lang="ru-RU" sz="3600" dirty="0"/>
              <a:t> </a:t>
            </a:r>
            <a:r>
              <a:rPr lang="ru-RU" sz="3600" dirty="0" err="1"/>
              <a:t>еріп</a:t>
            </a:r>
            <a:r>
              <a:rPr lang="ru-RU" sz="3600" dirty="0"/>
              <a:t>, су </a:t>
            </a:r>
            <a:r>
              <a:rPr lang="ru-RU" sz="3600" dirty="0" err="1"/>
              <a:t>ағады</a:t>
            </a:r>
            <a:r>
              <a:rPr lang="ru-RU" sz="3600" dirty="0"/>
              <a:t>, </a:t>
            </a:r>
            <a:br>
              <a:rPr lang="ru-RU" sz="3600" dirty="0"/>
            </a:br>
            <a:r>
              <a:rPr lang="ru-RU" sz="3600" dirty="0" err="1"/>
              <a:t>Сарқырап</a:t>
            </a:r>
            <a:r>
              <a:rPr lang="ru-RU" sz="3600" dirty="0"/>
              <a:t> сайда </a:t>
            </a:r>
            <a:r>
              <a:rPr lang="ru-RU" sz="3600" dirty="0" err="1"/>
              <a:t>толады</a:t>
            </a:r>
            <a:r>
              <a:rPr lang="ru-RU" sz="3600" dirty="0"/>
              <a:t>. </a:t>
            </a:r>
            <a:br>
              <a:rPr lang="ru-RU" sz="3600" dirty="0"/>
            </a:br>
            <a:r>
              <a:rPr lang="ru-RU" sz="3600" dirty="0" err="1"/>
              <a:t>Күн</a:t>
            </a:r>
            <a:r>
              <a:rPr lang="ru-RU" sz="3600" dirty="0"/>
              <a:t> </a:t>
            </a:r>
            <a:r>
              <a:rPr lang="ru-RU" sz="3600" dirty="0" err="1"/>
              <a:t>ұзарып</a:t>
            </a:r>
            <a:r>
              <a:rPr lang="ru-RU" sz="3600" dirty="0"/>
              <a:t>, </a:t>
            </a:r>
            <a:r>
              <a:rPr lang="ru-RU" sz="3600" dirty="0" err="1"/>
              <a:t>жылиды</a:t>
            </a:r>
            <a:r>
              <a:rPr lang="ru-RU" sz="3600" dirty="0"/>
              <a:t>. </a:t>
            </a:r>
            <a:br>
              <a:rPr lang="ru-RU" sz="3600" dirty="0"/>
            </a:br>
            <a:r>
              <a:rPr lang="ru-RU" sz="3600" dirty="0" err="1"/>
              <a:t>Бұл</a:t>
            </a:r>
            <a:r>
              <a:rPr lang="ru-RU" sz="3600" dirty="0"/>
              <a:t> </a:t>
            </a:r>
            <a:r>
              <a:rPr lang="ru-RU" sz="3600" dirty="0" err="1"/>
              <a:t>қай</a:t>
            </a:r>
            <a:r>
              <a:rPr lang="ru-RU" sz="3600" dirty="0"/>
              <a:t> </a:t>
            </a:r>
            <a:r>
              <a:rPr lang="ru-RU" sz="3600" dirty="0" err="1"/>
              <a:t>кезде</a:t>
            </a:r>
            <a:r>
              <a:rPr lang="ru-RU" sz="3600" dirty="0"/>
              <a:t> </a:t>
            </a:r>
            <a:r>
              <a:rPr lang="ru-RU" sz="3600" dirty="0" err="1"/>
              <a:t>болады</a:t>
            </a:r>
            <a:r>
              <a:rPr lang="ru-RU" sz="3600" dirty="0"/>
              <a:t>? </a:t>
            </a:r>
            <a:endParaRPr lang="ru-RU" sz="3600" dirty="0" smtClean="0"/>
          </a:p>
          <a:p>
            <a:pPr marL="0" indent="0" algn="r">
              <a:lnSpc>
                <a:spcPct val="150000"/>
              </a:lnSpc>
              <a:buNone/>
            </a:pPr>
            <a:r>
              <a:rPr lang="kk-KZ" sz="3600" i="1" dirty="0">
                <a:solidFill>
                  <a:srgbClr val="002060"/>
                </a:solidFill>
              </a:rPr>
              <a:t>К</a:t>
            </a:r>
            <a:r>
              <a:rPr lang="kk-KZ" sz="3600" i="1" dirty="0" smtClean="0">
                <a:solidFill>
                  <a:srgbClr val="002060"/>
                </a:solidFill>
              </a:rPr>
              <a:t>өктемде</a:t>
            </a:r>
            <a:endParaRPr lang="ru-RU" sz="3600" i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3600" dirty="0"/>
          </a:p>
        </p:txBody>
      </p:sp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264"/>
            <a:ext cx="9144000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User\Desktop\pticia-109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3707"/>
            <a:ext cx="323185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79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6594823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kk-KZ" sz="3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kk-KZ" sz="3600" dirty="0" smtClean="0"/>
              <a:t>Көктемге қатысты сөздер мен сөз тіркестерін жазу.</a:t>
            </a:r>
            <a:endParaRPr lang="ru-RU" sz="3600" dirty="0"/>
          </a:p>
        </p:txBody>
      </p:sp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264"/>
            <a:ext cx="9144000" cy="105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User\Desktop\pticia-109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3707"/>
            <a:ext cx="3231855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19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/>
          <a:lstStyle/>
          <a:p>
            <a:r>
              <a:rPr lang="kk-KZ" b="1" dirty="0" smtClean="0">
                <a:solidFill>
                  <a:srgbClr val="00B050"/>
                </a:solidFill>
              </a:rPr>
              <a:t>3 бекет. </a:t>
            </a:r>
            <a:r>
              <a:rPr lang="kk-KZ" b="1" dirty="0">
                <a:solidFill>
                  <a:srgbClr val="00B050"/>
                </a:solidFill>
              </a:rPr>
              <a:t>«Жаңа сөздер»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 –овраг </a:t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Еру-таять </a:t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Ағу-течь </a:t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Сарқырау- грохотать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Жазғытұрым- весной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Шөп-трава </a:t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Бүршік-почки </a:t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Жару-появиться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Қызғалдақ- тюльпан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Бәйшешек- подснежник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Найзағай- гроза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Ұшып келу- прилететь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 descr="C:\Users\User\Desktop\pticia-113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707" y="224644"/>
            <a:ext cx="104908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User\Desktop\pticia-113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878" y="224644"/>
            <a:ext cx="104908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er\Desktop\pticia-113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1744"/>
            <a:ext cx="1049082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24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B050"/>
                </a:solidFill>
              </a:rPr>
              <a:t>4 бекет. </a:t>
            </a:r>
            <a:r>
              <a:rPr lang="kk-KZ" b="1" dirty="0">
                <a:solidFill>
                  <a:srgbClr val="00B050"/>
                </a:solidFill>
              </a:rPr>
              <a:t>«Ойнайық та, ойланайық!»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kk-KZ" dirty="0" smtClean="0"/>
              <a:t>1) Сабақ </a:t>
            </a:r>
            <a:r>
              <a:rPr lang="kk-KZ" dirty="0"/>
              <a:t>басталады. Жемістер піседі.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Көкөністер жиналады, Жаңбыр жауады.</a:t>
            </a:r>
            <a:endParaRPr lang="ru-RU" dirty="0"/>
          </a:p>
          <a:p>
            <a:pPr marL="0" lvl="0" indent="0">
              <a:buNone/>
            </a:pPr>
            <a:r>
              <a:rPr lang="kk-KZ" dirty="0" smtClean="0"/>
              <a:t>	2) Күн </a:t>
            </a:r>
            <a:r>
              <a:rPr lang="kk-KZ" dirty="0"/>
              <a:t>суық болады. Қар жауады.</a:t>
            </a:r>
            <a:endParaRPr lang="ru-RU" dirty="0"/>
          </a:p>
          <a:p>
            <a:pPr marL="0" indent="0">
              <a:buNone/>
            </a:pPr>
            <a:r>
              <a:rPr lang="kk-KZ" dirty="0" smtClean="0"/>
              <a:t>	Жаңа </a:t>
            </a:r>
            <a:r>
              <a:rPr lang="kk-KZ" dirty="0"/>
              <a:t>жыл болады</a:t>
            </a:r>
            <a:endParaRPr lang="ru-RU" dirty="0"/>
          </a:p>
          <a:p>
            <a:pPr marL="0" indent="0">
              <a:buNone/>
            </a:pPr>
            <a:r>
              <a:rPr lang="kk-KZ" dirty="0" smtClean="0"/>
              <a:t>	Балалар </a:t>
            </a:r>
            <a:r>
              <a:rPr lang="kk-KZ" dirty="0"/>
              <a:t>жылы киінеді.</a:t>
            </a:r>
            <a:endParaRPr lang="ru-RU" dirty="0"/>
          </a:p>
          <a:p>
            <a:pPr marL="0" lvl="0" indent="0">
              <a:buNone/>
            </a:pPr>
            <a:r>
              <a:rPr lang="kk-KZ" dirty="0" smtClean="0"/>
              <a:t>3) Күн </a:t>
            </a:r>
            <a:r>
              <a:rPr lang="kk-KZ" dirty="0"/>
              <a:t>жылы болады. Құстар ұшып келеді.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Ағаштар бүршік атады.</a:t>
            </a:r>
            <a:endParaRPr lang="ru-RU" dirty="0"/>
          </a:p>
          <a:p>
            <a:pPr marL="0" lvl="0" indent="0">
              <a:buNone/>
            </a:pPr>
            <a:r>
              <a:rPr lang="kk-KZ" dirty="0" smtClean="0"/>
              <a:t>	4) Күн </a:t>
            </a:r>
            <a:r>
              <a:rPr lang="kk-KZ" dirty="0"/>
              <a:t>ыстық болады. Суға шомылады.</a:t>
            </a:r>
            <a:endParaRPr lang="ru-RU" dirty="0"/>
          </a:p>
          <a:p>
            <a:pPr marL="0" indent="0">
              <a:buNone/>
            </a:pPr>
            <a:r>
              <a:rPr lang="kk-KZ" dirty="0" smtClean="0"/>
              <a:t>	Демалысқа </a:t>
            </a:r>
            <a:r>
              <a:rPr lang="kk-KZ" dirty="0"/>
              <a:t>шығады. Өзенге барады.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194" name="Picture 2" descr="C:\Users\User\Desktop\pticia-108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08262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15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B050"/>
                </a:solidFill>
              </a:rPr>
              <a:t>5 бекет. </a:t>
            </a:r>
            <a:r>
              <a:rPr lang="kk-KZ" b="1" dirty="0">
                <a:solidFill>
                  <a:srgbClr val="00B050"/>
                </a:solidFill>
              </a:rPr>
              <a:t>«Фонетикалық талдау»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u="sng" dirty="0"/>
              <a:t>1 қатар- </a:t>
            </a:r>
            <a:r>
              <a:rPr lang="kk-KZ" dirty="0"/>
              <a:t> </a:t>
            </a:r>
            <a:r>
              <a:rPr lang="kk-KZ" dirty="0" smtClean="0"/>
              <a:t>	қызғалдақ; </a:t>
            </a:r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r>
              <a:rPr lang="kk-KZ" u="sng" dirty="0" smtClean="0"/>
              <a:t>2 қатар- </a:t>
            </a:r>
            <a:r>
              <a:rPr lang="kk-KZ" dirty="0" smtClean="0"/>
              <a:t> 	бәйшешек.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:\Users\User\Desktop\pticia-1078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502" y="2258274"/>
            <a:ext cx="3871930" cy="3103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67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kk-KZ" b="1" dirty="0" smtClean="0">
                <a:solidFill>
                  <a:srgbClr val="00B050"/>
                </a:solidFill>
              </a:rPr>
              <a:t>6 бекет. </a:t>
            </a:r>
            <a:br>
              <a:rPr lang="kk-KZ" b="1" dirty="0" smtClean="0">
                <a:solidFill>
                  <a:srgbClr val="00B050"/>
                </a:solidFill>
              </a:rPr>
            </a:br>
            <a:r>
              <a:rPr lang="kk-KZ" b="1" dirty="0" smtClean="0">
                <a:solidFill>
                  <a:srgbClr val="00B050"/>
                </a:solidFill>
              </a:rPr>
              <a:t>«</a:t>
            </a:r>
            <a:r>
              <a:rPr lang="kk-KZ" b="1" dirty="0">
                <a:solidFill>
                  <a:srgbClr val="00B050"/>
                </a:solidFill>
              </a:rPr>
              <a:t>Адасқан </a:t>
            </a:r>
            <a:r>
              <a:rPr lang="kk-KZ" b="1" dirty="0" smtClean="0">
                <a:solidFill>
                  <a:srgbClr val="00B050"/>
                </a:solidFill>
              </a:rPr>
              <a:t>буындар».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38733" y="1578402"/>
            <a:ext cx="8075240" cy="37744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4400" dirty="0" smtClean="0"/>
              <a:t>Нау, мыр, бәй, гіл, жазғы, ма, дақ, шешек, рыз, сәу, бүр, көк, ір, шік,тем, мез, қызғал, тұрым</a:t>
            </a:r>
            <a:endParaRPr lang="ru-RU" sz="44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395537" y="2174875"/>
            <a:ext cx="8291264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4400" dirty="0" smtClean="0">
                <a:solidFill>
                  <a:srgbClr val="002060"/>
                </a:solidFill>
              </a:rPr>
              <a:t>Наурыз, мамыр, бәйшешек, мезгіл, қызғалдақ, сәуір, бүршік, жазғытұрым, көктем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C:\Users\User\Desktop\pticia-108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6632"/>
            <a:ext cx="16097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User\Desktop\pticia-108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77412"/>
            <a:ext cx="1609725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99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00B050"/>
                </a:solidFill>
              </a:rPr>
              <a:t>7 бекет. «Сөздерді септеу»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32040" y="1600200"/>
            <a:ext cx="3754760" cy="4525963"/>
          </a:xfrm>
        </p:spPr>
        <p:txBody>
          <a:bodyPr/>
          <a:lstStyle/>
          <a:p>
            <a:pPr marL="0" indent="0">
              <a:buNone/>
            </a:pPr>
            <a:r>
              <a:rPr lang="kk-KZ" u="sng" dirty="0" smtClean="0"/>
              <a:t>1 қатар-  </a:t>
            </a:r>
            <a:r>
              <a:rPr lang="kk-KZ" dirty="0" smtClean="0"/>
              <a:t>құс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r>
              <a:rPr lang="kk-KZ" u="sng" dirty="0" smtClean="0"/>
              <a:t>2 қатар- </a:t>
            </a:r>
            <a:r>
              <a:rPr lang="kk-KZ" dirty="0" smtClean="0"/>
              <a:t>гүл</a:t>
            </a:r>
            <a:endParaRPr lang="ru-RU" dirty="0"/>
          </a:p>
        </p:txBody>
      </p:sp>
      <p:pic>
        <p:nvPicPr>
          <p:cNvPr id="3074" name="Picture 2" descr="C:\Users\User\Desktop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9144000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C:\Users\User\Desktop\pticia-112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2736304" cy="2873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7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259</Words>
  <Application>Microsoft Office PowerPoint</Application>
  <PresentationFormat>Экран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Көктем мезгілі</vt:lpstr>
      <vt:lpstr>1 бекет.  Үй жұмысын тексеру.</vt:lpstr>
      <vt:lpstr>2 бекет.  Ой қозғау.</vt:lpstr>
      <vt:lpstr>Презентация PowerPoint</vt:lpstr>
      <vt:lpstr>3 бекет. «Жаңа сөздер»</vt:lpstr>
      <vt:lpstr>4 бекет. «Ойнайық та, ойланайық!»</vt:lpstr>
      <vt:lpstr>5 бекет. «Фонетикалық талдау»</vt:lpstr>
      <vt:lpstr>6 бекет.  «Адасқан буындар». </vt:lpstr>
      <vt:lpstr>7 бекет. «Сөздерді септеу»</vt:lpstr>
      <vt:lpstr>8 бекет. «Сергіту сәті»</vt:lpstr>
      <vt:lpstr>9 бекет. «Терме диктант». </vt:lpstr>
      <vt:lpstr>10 бекет.  «Коллаж». </vt:lpstr>
      <vt:lpstr>Презентация PowerPoint</vt:lpstr>
      <vt:lpstr>Үйге тапсырма.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2016-04-17T05:06:33Z</dcterms:created>
  <dcterms:modified xsi:type="dcterms:W3CDTF">2016-04-18T04:15:16Z</dcterms:modified>
</cp:coreProperties>
</file>