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63" r:id="rId3"/>
    <p:sldId id="264" r:id="rId4"/>
    <p:sldId id="257" r:id="rId5"/>
    <p:sldId id="259" r:id="rId6"/>
    <p:sldId id="270" r:id="rId7"/>
    <p:sldId id="269" r:id="rId8"/>
    <p:sldId id="258" r:id="rId9"/>
    <p:sldId id="265" r:id="rId10"/>
    <p:sldId id="266" r:id="rId11"/>
    <p:sldId id="267" r:id="rId12"/>
    <p:sldId id="271" r:id="rId13"/>
    <p:sldId id="268" r:id="rId14"/>
    <p:sldId id="260" r:id="rId15"/>
    <p:sldId id="261"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74194" autoAdjust="0"/>
  </p:normalViewPr>
  <p:slideViewPr>
    <p:cSldViewPr>
      <p:cViewPr>
        <p:scale>
          <a:sx n="83" d="100"/>
          <a:sy n="83" d="100"/>
        </p:scale>
        <p:origin x="-774"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25139E-D810-4642-B56E-C308953EB157}" type="datetimeFigureOut">
              <a:rPr lang="ru-RU" smtClean="0"/>
              <a:pPr/>
              <a:t>27.04.2017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555C1A-D86E-465B-B0B1-A18FF6A27C9B}" type="slidenum">
              <a:rPr lang="ru-RU" smtClean="0"/>
              <a:pPr/>
              <a:t>‹#›</a:t>
            </a:fld>
            <a:endParaRPr lang="ru-RU"/>
          </a:p>
        </p:txBody>
      </p:sp>
    </p:spTree>
    <p:extLst>
      <p:ext uri="{BB962C8B-B14F-4D97-AF65-F5344CB8AC3E}">
        <p14:creationId xmlns:p14="http://schemas.microsoft.com/office/powerpoint/2010/main" val="560118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 дуговой сварке в защитных газах дополнительно появляются опасные факторы (системы, находящиеся под давлением, - баллоны с защитным газом), которые могут стать причиной взрывов.</a:t>
            </a:r>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13</a:t>
            </a:fld>
            <a:endParaRPr lang="ru-RU"/>
          </a:p>
        </p:txBody>
      </p:sp>
    </p:spTree>
    <p:extLst>
      <p:ext uri="{BB962C8B-B14F-4D97-AF65-F5344CB8AC3E}">
        <p14:creationId xmlns:p14="http://schemas.microsoft.com/office/powerpoint/2010/main" val="2264535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Работы в таких условиях с переносных лестниц категорически запрещены. Они могут выполняться только со специально оборудованных площадок, имеющих ограждение. Ширина площадки не должна быть меньше 1 метра.</a:t>
            </a:r>
          </a:p>
          <a:p>
            <a:r>
              <a:rPr lang="ru-RU" dirty="0" smtClean="0"/>
              <a:t>При работе на высотных лесах обязательно применение поверенного предохранительного пояса.</a:t>
            </a:r>
          </a:p>
          <a:p>
            <a:r>
              <a:rPr lang="ru-RU" dirty="0" smtClean="0"/>
              <a:t>Деревянные подмости и леса должны быть защищены асбестовыми или металлическими листами.</a:t>
            </a:r>
          </a:p>
          <a:p>
            <a:r>
              <a:rPr lang="ru-RU" dirty="0" smtClean="0"/>
              <a:t>Если высотные сварочные работы ведутся несколькими исполнителями на различной высоте, но по одной вертикальной линии,  для защиты ниже расположенных сварщиков от искр и брызг металла необходимо устанавливать специальные тенты, козырьки из негорючих материалов.</a:t>
            </a:r>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14</a:t>
            </a:fld>
            <a:endParaRPr lang="ru-RU"/>
          </a:p>
        </p:txBody>
      </p:sp>
    </p:spTree>
    <p:extLst>
      <p:ext uri="{BB962C8B-B14F-4D97-AF65-F5344CB8AC3E}">
        <p14:creationId xmlns:p14="http://schemas.microsoft.com/office/powerpoint/2010/main" val="168778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360000"/>
            <a:r>
              <a:rPr lang="ru-RU" dirty="0" smtClean="0"/>
              <a:t>Всемирный день охраны труда отмечается в странах мира с 2001 года, по решению Международной организации труда /МОТ/. Инициатива МОТ продиктована стремлением привлечь внимание мировой общественности к масштабам проблемы, к тому, как создание и продвижение культуры охраны труда может способствовать снижению ежегодной смертности на рабочем месте.</a:t>
            </a:r>
          </a:p>
          <a:p>
            <a:r>
              <a:rPr lang="ru-RU" dirty="0" smtClean="0"/>
              <a:t>Идея учреждения Всемирного дня охраны труда связана с Международным днем памяти рабочих, погибших или получивших травмы на работе, который отмечается Международной конфедерацией свободных профсоюзов /МКСП/ с 1996 года.</a:t>
            </a:r>
          </a:p>
          <a:p>
            <a:r>
              <a:rPr lang="ru-RU" dirty="0" smtClean="0"/>
              <a:t>История охраны труда в России насчитывает более 100 лет. В 1882 году была учреждена фабричная инспекция, в задачу которой входил надзор и контроль за соблюдением владельцами предприятий требований охраны труда, в первую очередь, в отношении детей и подростков. А в 1903 году были приняты Правила, предусматривавшие выплату компенсации пострадавшим от несчастных случаев работникам фабрично-заводской, горной и горнозаводской промышленности, а также членам их семей.</a:t>
            </a:r>
          </a:p>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2</a:t>
            </a:fld>
            <a:endParaRPr lang="ru-RU"/>
          </a:p>
        </p:txBody>
      </p:sp>
    </p:spTree>
    <p:extLst>
      <p:ext uri="{BB962C8B-B14F-4D97-AF65-F5344CB8AC3E}">
        <p14:creationId xmlns:p14="http://schemas.microsoft.com/office/powerpoint/2010/main" val="324700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 оценкам Международной организации труда ежегодно в результате несчастных случаев на производстве и профессиональных заболеваний в мире умирает два миллиона человек /то есть около шести тысяч рабочих ежедневно/, причем количество погибших ежегодно растет на 10 %. Еще 270 миллионов становятся жертвами несчастных случаев на производстве. Помимо этого ежегодно регистрируется 160 миллионов человек, страдающих профзаболеваниями. В странах СНГ каждый год на производствах происходит около 600 тыс. несчастных случаев.</a:t>
            </a:r>
          </a:p>
          <a:p>
            <a:r>
              <a:rPr lang="ru-RU" dirty="0" smtClean="0"/>
              <a:t>МОТ подчеркивает, что 4% мирового ВВП теряются в результате плохих условий труда и несчастных случаев на производстве. А также то, что Международная организация труда никогда не признавала того утверждения, что несчастные случаи и болезни это </a:t>
            </a:r>
            <a:r>
              <a:rPr lang="ru-RU" b="1" dirty="0" smtClean="0"/>
              <a:t>«часть работы».</a:t>
            </a:r>
          </a:p>
        </p:txBody>
      </p:sp>
      <p:sp>
        <p:nvSpPr>
          <p:cNvPr id="4" name="Номер слайда 3"/>
          <p:cNvSpPr>
            <a:spLocks noGrp="1"/>
          </p:cNvSpPr>
          <p:nvPr>
            <p:ph type="sldNum" sz="quarter" idx="10"/>
          </p:nvPr>
        </p:nvSpPr>
        <p:spPr/>
        <p:txBody>
          <a:bodyPr/>
          <a:lstStyle/>
          <a:p>
            <a:fld id="{83555C1A-D86E-465B-B0B1-A18FF6A27C9B}" type="slidenum">
              <a:rPr lang="ru-RU" smtClean="0"/>
              <a:pPr/>
              <a:t>3</a:t>
            </a:fld>
            <a:endParaRPr lang="ru-RU"/>
          </a:p>
        </p:txBody>
      </p:sp>
    </p:spTree>
    <p:extLst>
      <p:ext uri="{BB962C8B-B14F-4D97-AF65-F5344CB8AC3E}">
        <p14:creationId xmlns:p14="http://schemas.microsoft.com/office/powerpoint/2010/main" val="1575528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4</a:t>
            </a:fld>
            <a:endParaRPr lang="ru-RU"/>
          </a:p>
        </p:txBody>
      </p:sp>
    </p:spTree>
    <p:extLst>
      <p:ext uri="{BB962C8B-B14F-4D97-AF65-F5344CB8AC3E}">
        <p14:creationId xmlns:p14="http://schemas.microsoft.com/office/powerpoint/2010/main" val="1966055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0"/>
              </a:spcAft>
            </a:pPr>
            <a:r>
              <a:rPr lang="ru-RU" sz="1200" kern="1200" dirty="0" smtClean="0">
                <a:solidFill>
                  <a:srgbClr val="000000"/>
                </a:solidFill>
                <a:effectLst/>
                <a:latin typeface="+mn-lt"/>
                <a:ea typeface="+mn-ea"/>
                <a:cs typeface="+mn-cs"/>
              </a:rPr>
              <a:t>Для обеспечения безопасности работников от опасных производственных факторов применяются средства коллективной защиты, которые полностью или частично закрывают доступ в зону, в которой действуют опасные факторы, и исключают их действие в случае проникновения человека в пространство, где они возникают.</a:t>
            </a:r>
            <a:endParaRPr lang="ru-RU" sz="1200" dirty="0" smtClean="0">
              <a:effectLst/>
              <a:latin typeface="Times New Roman"/>
              <a:ea typeface="Times New Roman"/>
            </a:endParaRPr>
          </a:p>
          <a:p>
            <a:pPr>
              <a:spcAft>
                <a:spcPts val="0"/>
              </a:spcAft>
            </a:pPr>
            <a:r>
              <a:rPr lang="ru-RU" sz="1200" kern="1200" dirty="0" smtClean="0">
                <a:solidFill>
                  <a:srgbClr val="000000"/>
                </a:solidFill>
                <a:effectLst/>
                <a:latin typeface="+mn-lt"/>
                <a:ea typeface="+mn-ea"/>
                <a:cs typeface="+mn-cs"/>
              </a:rPr>
              <a:t>Средства коллективной защиты согласно с ГОСТ 12.4.011-80 делятся на следующие классы:</a:t>
            </a:r>
            <a:endParaRPr lang="ru-RU" sz="1200" dirty="0" smtClean="0">
              <a:effectLst/>
              <a:latin typeface="Times New Roman"/>
              <a:ea typeface="Times New Roman"/>
            </a:endParaRPr>
          </a:p>
          <a:p>
            <a:pPr>
              <a:spcAft>
                <a:spcPts val="0"/>
              </a:spcAft>
            </a:pPr>
            <a:r>
              <a:rPr lang="ru-RU" sz="1200" kern="1200" dirty="0" smtClean="0">
                <a:solidFill>
                  <a:srgbClr val="000000"/>
                </a:solidFill>
                <a:effectLst/>
                <a:latin typeface="+mn-lt"/>
                <a:ea typeface="+mn-ea"/>
                <a:cs typeface="+mn-cs"/>
              </a:rPr>
              <a:t>- для нормализации воздушной среды помещений и рабочих мест;</a:t>
            </a:r>
            <a:endParaRPr lang="ru-RU" sz="1200" dirty="0" smtClean="0">
              <a:effectLst/>
              <a:latin typeface="Times New Roman"/>
              <a:ea typeface="Times New Roman"/>
            </a:endParaRPr>
          </a:p>
          <a:p>
            <a:pPr>
              <a:spcAft>
                <a:spcPts val="0"/>
              </a:spcAft>
            </a:pPr>
            <a:r>
              <a:rPr lang="ru-RU" sz="1200" kern="1200" dirty="0" smtClean="0">
                <a:solidFill>
                  <a:srgbClr val="000000"/>
                </a:solidFill>
                <a:effectLst/>
                <a:latin typeface="+mn-lt"/>
                <a:ea typeface="+mn-ea"/>
                <a:cs typeface="+mn-cs"/>
              </a:rPr>
              <a:t>- для нормализации освещения производственных помещений и рабочих мест;</a:t>
            </a:r>
            <a:endParaRPr lang="ru-RU" sz="1200" dirty="0" smtClean="0">
              <a:effectLst/>
              <a:latin typeface="Times New Roman"/>
              <a:ea typeface="Times New Roman"/>
            </a:endParaRPr>
          </a:p>
          <a:p>
            <a:pPr>
              <a:spcAft>
                <a:spcPts val="0"/>
              </a:spcAft>
            </a:pPr>
            <a:r>
              <a:rPr lang="ru-RU" sz="1200" kern="1200" dirty="0" smtClean="0">
                <a:solidFill>
                  <a:srgbClr val="000000"/>
                </a:solidFill>
                <a:effectLst/>
                <a:latin typeface="+mn-lt"/>
                <a:ea typeface="+mn-ea"/>
                <a:cs typeface="+mn-cs"/>
              </a:rPr>
              <a:t>- для защиты от вредных и опасных факторов.</a:t>
            </a:r>
            <a:endParaRPr lang="ru-RU" sz="1200" dirty="0" smtClean="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6</a:t>
            </a:fld>
            <a:endParaRPr lang="ru-RU"/>
          </a:p>
        </p:txBody>
      </p:sp>
    </p:spTree>
    <p:extLst>
      <p:ext uri="{BB962C8B-B14F-4D97-AF65-F5344CB8AC3E}">
        <p14:creationId xmlns:p14="http://schemas.microsoft.com/office/powerpoint/2010/main" val="4206495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Электрические поля токов промышленной частоты должны соответствовать требованиям ГОСТ 12.1.002-84; магнитные поля - предельно допустимым уровням магнитных полей частотой 50 Гц, утвержденных Минздравом; предельно допустимые уровни напряжений и токов - по ГОСТ 12.1.038-82; защитное заземление и </a:t>
            </a:r>
            <a:r>
              <a:rPr lang="ru-RU" dirty="0" err="1" smtClean="0"/>
              <a:t>зануление</a:t>
            </a:r>
            <a:r>
              <a:rPr lang="ru-RU" dirty="0" smtClean="0"/>
              <a:t> - по ГОСТ 12.1.030-81; электромагнитные поля радиочастот - по ГОСТ 12.1.006-84; уровни ионизирующего излучения не должны превышать Норм радиационной безопасности, утвержденных Минздравом.</a:t>
            </a:r>
          </a:p>
          <a:p>
            <a:endParaRPr lang="ru-RU" dirty="0" smtClean="0"/>
          </a:p>
          <a:p>
            <a:endParaRPr lang="ru-RU" dirty="0" smtClean="0"/>
          </a:p>
          <a:p>
            <a:r>
              <a:rPr lang="ru-RU" dirty="0" smtClean="0"/>
              <a:t>Степень опасного влияния на человека электрического тока зависит от вида и величины напряжения и тока, частоты электрического тока, путей его прохождения через тело человека, продолжительности влияния на организм и условий окружающей среды.</a:t>
            </a:r>
          </a:p>
          <a:p>
            <a:r>
              <a:rPr lang="ru-RU" dirty="0" smtClean="0"/>
              <a:t>Самое большое количество </a:t>
            </a:r>
            <a:r>
              <a:rPr lang="ru-RU" dirty="0" err="1" smtClean="0"/>
              <a:t>электротравм</a:t>
            </a:r>
            <a:r>
              <a:rPr lang="ru-RU" dirty="0" smtClean="0"/>
              <a:t> возникает при эксплуатации электроустановок и сетей напряжением до 1000 В. Основными причинами поражения электрическим током является непосредственный контакт с открытыми токопроводящими частями оборудования, соприкосновение с изолированными токопроводящими частями оборудования, которое утратило свои изоляционные свойства и влияние электротока через электрическую дугу на устройствах отключения.</a:t>
            </a:r>
          </a:p>
          <a:p>
            <a:r>
              <a:rPr lang="ru-RU" dirty="0" smtClean="0"/>
              <a:t>Действие электротока на организм человека проявляется в сложных и разнообразных формах. Все поражения, которые вызваны действием электрического тока, разделяются на внутренние и внешние.</a:t>
            </a:r>
          </a:p>
          <a:p>
            <a:r>
              <a:rPr lang="ru-RU" dirty="0" smtClean="0"/>
              <a:t>В соответствии с этим на практике различают электрические удары, которые вызывают поражение всего организма и </a:t>
            </a:r>
            <a:r>
              <a:rPr lang="ru-RU" dirty="0" err="1" smtClean="0"/>
              <a:t>электротравму</a:t>
            </a:r>
            <a:r>
              <a:rPr lang="ru-RU" dirty="0" smtClean="0"/>
              <a:t>, которая представляет собою внешнее местное поражение в виде теплового (ожог), механического (разрыв тканей) или химического (электролиз) повреждения.</a:t>
            </a:r>
          </a:p>
          <a:p>
            <a:r>
              <a:rPr lang="ru-RU" dirty="0" smtClean="0"/>
              <a:t>Установлено, что самая большая величина переменного тока промышленной частоты, при которой человек может самостоятельно оторваться от электропровода, равно в среднем 15-20 мА (для постоянного тока - 60-79 мА).</a:t>
            </a:r>
          </a:p>
          <a:p>
            <a:endParaRPr lang="ru-RU" dirty="0" smtClean="0"/>
          </a:p>
          <a:p>
            <a:endParaRPr lang="ru-RU" dirty="0" smtClean="0"/>
          </a:p>
          <a:p>
            <a:r>
              <a:rPr lang="ru-RU" dirty="0" smtClean="0"/>
              <a:t>Безопасными считаются:</a:t>
            </a:r>
          </a:p>
          <a:p>
            <a:r>
              <a:rPr lang="ru-RU" dirty="0" smtClean="0"/>
              <a:t>- переменный ток (частота 50 Гц) силой до 0,01-0,02 А</a:t>
            </a:r>
          </a:p>
          <a:p>
            <a:r>
              <a:rPr lang="ru-RU" dirty="0" smtClean="0"/>
              <a:t>- постоянный ток - до 0,05-0,06 А.</a:t>
            </a:r>
          </a:p>
          <a:p>
            <a:r>
              <a:rPr lang="ru-RU" dirty="0" smtClean="0"/>
              <a:t>- Ток 0,1 А и выше является смертельным для человека.</a:t>
            </a:r>
          </a:p>
          <a:p>
            <a:r>
              <a:rPr lang="ru-RU" dirty="0" smtClean="0"/>
              <a:t>Сопротивление тела человека состоит из сопротивления кожи и внутренних органов. Среднее сопротивление внутренних органов можно принять равным 1000 Ом. Кожа является изоляционной оболочкой, которая защищает до некоторой степени человека от поражения током. Сопротивление кожи зависит от различных факторов (влажность, повреждения). Для сухой кожи оно колеблется от 40 000 до 100 000 Ом, а для влажной может снизиться до 1000 Ом.</a:t>
            </a:r>
          </a:p>
          <a:p>
            <a:r>
              <a:rPr lang="ru-RU" dirty="0" smtClean="0"/>
              <a:t>Опасным для жизни человека считается напряжение более 42В переменного и 110В постоянного тока для помещений сварочных цехов и 12В для особо опасных условий (сырые помещения, замкнутые металлические объемы и т. п.). Однако эти значения напряжения являются довольно условными, поскольку опасность поражения электрическим током существенно зависит от продолжительности воздействия, а также от индивидуальных особенностей организма сварщика и окружающих условий. Наличие даже малых количеств алкоголя в крови резко снижает электрическое сопротивление тела человека. Мокрая или потная кожа имеет во много раз большую электропроводность, повышая тем самым опасность поражения током.</a:t>
            </a:r>
          </a:p>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8</a:t>
            </a:fld>
            <a:endParaRPr lang="ru-RU"/>
          </a:p>
        </p:txBody>
      </p:sp>
    </p:spTree>
    <p:extLst>
      <p:ext uri="{BB962C8B-B14F-4D97-AF65-F5344CB8AC3E}">
        <p14:creationId xmlns:p14="http://schemas.microsoft.com/office/powerpoint/2010/main" val="380657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3.2. 3.2.1. Производственная пыль по происхождению бывает органического (животного или растительного), неорганического (металлического или минерального) происхождения и смешанной.</a:t>
            </a:r>
          </a:p>
          <a:p>
            <a:r>
              <a:rPr lang="ru-RU" dirty="0" smtClean="0"/>
              <a:t>Чем меньшую дисперсию имеет пыль, тем она имеет более опасное действие, так как проникновение ее в организм человека (легкие, органы пищеварения) вызывает различные заболевания.</a:t>
            </a:r>
          </a:p>
          <a:p>
            <a:r>
              <a:rPr lang="ru-RU" dirty="0" smtClean="0"/>
              <a:t>Серьезные заболевания возникают, когда пыль попадает в легкие. Наиболее трудным видом пневмокониоза является силикоз, который возникает от влияния пыли диоксида силиция (или диоксида кремния).</a:t>
            </a:r>
          </a:p>
          <a:p>
            <a:r>
              <a:rPr lang="ru-RU" dirty="0" smtClean="0"/>
              <a:t>Некоторые виды пыли, которые попадают на кожу или слизистую оболочку глаз, вызывают раздражающее или воспалительное действие (</a:t>
            </a:r>
            <a:r>
              <a:rPr lang="ru-RU" dirty="0" err="1" smtClean="0"/>
              <a:t>коньюктивиты</a:t>
            </a:r>
            <a:r>
              <a:rPr lang="ru-RU" dirty="0" smtClean="0"/>
              <a:t>, дерматиты), в особенности, если пыль имеет состав, который образует на влажной поверхности глаз или на влажной коже растворы кислот или щелочей. Такими являются, например, дерматиты от действия извести, острые воспаления кожи при контакте с пылью, песком, под действием света и тому подобное.</a:t>
            </a:r>
          </a:p>
          <a:p>
            <a:r>
              <a:rPr lang="ru-RU" dirty="0" smtClean="0"/>
              <a:t>3.2.2. Токсичные вещества</a:t>
            </a:r>
          </a:p>
          <a:p>
            <a:r>
              <a:rPr lang="ru-RU" dirty="0" smtClean="0"/>
              <a:t>Необходимо помнить, что в обычных условиях химические вещества не представляют опасности. Вместе с тем, все они несут в себе потенциальную опасность для здоровья в случаях их высокой концентрации и нарушении правил их применения и хранения.</a:t>
            </a:r>
          </a:p>
          <a:p>
            <a:r>
              <a:rPr lang="ru-RU" dirty="0" smtClean="0"/>
              <a:t>Пути проникновения химических веществ в организм</a:t>
            </a:r>
          </a:p>
          <a:p>
            <a:r>
              <a:rPr lang="ru-RU" dirty="0" smtClean="0"/>
              <a:t>Ингаляция - наиболее распространенная форма проникновения, вызывает свыше 90% всех промышленных отравлений. Когда человек дышит, некоторые токсичные вещества попадают в легкие и растворяются в крови. Кровью они разносятся по всему телу. В некоторых случаях токсины могут влиять на один конкретный орган, например, нарушать нормальное функционирование мозга. В некоторых случаях токсин может влиять на весь организм.</a:t>
            </a:r>
          </a:p>
          <a:p>
            <a:r>
              <a:rPr lang="ru-RU" dirty="0" smtClean="0"/>
              <a:t>Всасывание сквозь кожу - второй наиболее существенный путь проникновения токсина в случаях, когда он не изолирован. Некоторые жидкие и твердые вещества имеют возможность всасываться при непосредственном контакте с поврежденной или невредимой кожей, а некоторые пары и газы имеют возможность проникать сквозь невредимую кожу так же легко, как при ингаляции через легкие.</a:t>
            </a:r>
          </a:p>
          <a:p>
            <a:r>
              <a:rPr lang="ru-RU" dirty="0" smtClean="0"/>
              <a:t>Проникновение через желудок. Наиболее частый способ </a:t>
            </a:r>
            <a:r>
              <a:rPr lang="ru-RU" dirty="0" err="1" smtClean="0"/>
              <a:t>про¬никновения</a:t>
            </a:r>
            <a:r>
              <a:rPr lang="ru-RU" dirty="0" smtClean="0"/>
              <a:t>, когда не придерживаются правил личной гигиены во время приема пищи, при курении. Реже - когда из-за нарушений хранения и отсутствия маркировки их съедают или </a:t>
            </a:r>
            <a:r>
              <a:rPr lang="ru-RU" dirty="0" err="1" smtClean="0"/>
              <a:t>выпи¬вают</a:t>
            </a:r>
            <a:r>
              <a:rPr lang="ru-RU" dirty="0" smtClean="0"/>
              <a:t>.</a:t>
            </a:r>
          </a:p>
          <a:p>
            <a:r>
              <a:rPr lang="ru-RU" dirty="0" smtClean="0"/>
              <a:t>Инъекции. Наиболее редкая форма отравления. Может возникнуть при наличии острых предметов, на поверхности которых присутствуют токсины, когда вследствие ранения они имеют возможность проникнуть в кровь.</a:t>
            </a:r>
          </a:p>
          <a:p>
            <a:r>
              <a:rPr lang="ru-RU" dirty="0" smtClean="0"/>
              <a:t>Удушающие вещества</a:t>
            </a:r>
          </a:p>
          <a:p>
            <a:r>
              <a:rPr lang="ru-RU" dirty="0" smtClean="0"/>
              <a:t>Это вещества, которые мешают процессу снабжения организма кислородом. С такими веществами связан термин «удушье», что означает недостаток кислорода в тканях организма. Человек может не догадываться, что его организму не хватает кислорода, пока не почувствует острый приступ удушья. Удушье может наступить, когда ощущается недостаток концентрации атмосферного кислорода (простое удушье) или химического нарушения кислородного тракта, или органов дыхания (химическое удушье). Вызывать химическое удушье могут сероводород, углекислый газ.</a:t>
            </a:r>
          </a:p>
          <a:p>
            <a:pPr>
              <a:spcAft>
                <a:spcPts val="0"/>
              </a:spcAft>
            </a:pPr>
            <a:r>
              <a:rPr lang="ru-RU" sz="1200" kern="1200" dirty="0" smtClean="0">
                <a:solidFill>
                  <a:srgbClr val="000000"/>
                </a:solidFill>
                <a:effectLst/>
                <a:latin typeface="+mn-lt"/>
                <a:ea typeface="+mn-ea"/>
                <a:cs typeface="+mn-cs"/>
              </a:rPr>
              <a:t>Защита от вредных химических веществ, пыли, газа обеспечивается средствами для нормализации воздушной среды.</a:t>
            </a:r>
            <a:endParaRPr lang="ru-RU" sz="1200" dirty="0" smtClean="0">
              <a:effectLst/>
              <a:latin typeface="Times New Roman"/>
              <a:ea typeface="Times New Roman"/>
            </a:endParaRPr>
          </a:p>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9</a:t>
            </a:fld>
            <a:endParaRPr lang="ru-RU"/>
          </a:p>
        </p:txBody>
      </p:sp>
    </p:spTree>
    <p:extLst>
      <p:ext uri="{BB962C8B-B14F-4D97-AF65-F5344CB8AC3E}">
        <p14:creationId xmlns:p14="http://schemas.microsoft.com/office/powerpoint/2010/main" val="1694725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Дуговая сварка, за исключением сварки под флюсом, сопровождается оптическим излучением в ультрафиолетовом, видимом и инфракрасном диапазонах, многократно превышающем физиологически переносимую глазом человека величину. Интенсивность оптического излучения сварочной дуги и его спектральные характеристики зависят от мощности дуги, способа сварки, вида сварочных материалов, защитных и плазмообразующих газов. При отсутствии средств индивидуальной защиты возможны поражения органов зрения (</a:t>
            </a:r>
            <a:r>
              <a:rPr lang="ru-RU" dirty="0" err="1" smtClean="0"/>
              <a:t>электроофтальмия</a:t>
            </a:r>
            <a:r>
              <a:rPr lang="ru-RU" dirty="0" smtClean="0"/>
              <a:t>, конъюнктивит, катаракта) и кожных покровов (ожоги и т. п.).</a:t>
            </a:r>
          </a:p>
          <a:p>
            <a:endParaRPr lang="ru-RU" dirty="0" smtClean="0"/>
          </a:p>
          <a:p>
            <a:r>
              <a:rPr lang="ru-RU" dirty="0" smtClean="0"/>
              <a:t>Интенсивность инфракрасного (теплового) излучения от свариваемых изделий и сварочной ванны определяется температурой изделий, их габаритами и конструкцией, а также температурой и размерами сварочной ванны. При отсутствии средств индивидуальной защиты воздействие теплового излучения с интенсивностью, превышающей допустимый уровень, может привести к нарушениям терморегуляции, тепловому удару. Контакт с нагретым металлом вызывает ожоги.</a:t>
            </a:r>
          </a:p>
          <a:p>
            <a:endParaRPr lang="ru-RU" dirty="0" smtClean="0"/>
          </a:p>
          <a:p>
            <a:r>
              <a:rPr lang="ru-RU" dirty="0" smtClean="0"/>
              <a:t>Напряженность электромагнитных полей зависит от конструкции и мощности сварочного оборудования, конфигурации свариваемых изделий. Характер их влияния на организм определяется уровнем и длительностью воздействия. Как правило, при ручной дуговой сварке напряженность магнитного поля незначительна (до 300 А/м), при полуавтоматической и автоматической сварке изделий больших толщин достигает более значительных величин, однако не превышает предельно допустимых уровней.</a:t>
            </a:r>
          </a:p>
          <a:p>
            <a:r>
              <a:rPr lang="ru-RU" dirty="0" smtClean="0"/>
              <a:t>Электрические поля токов промышленной частоты должны соответствовать требованиям ГОСТ 12.1.002-84; магнитные поля - предельно допустимым уровням магнитных полей частотой 50 Гц, утвержденных Минздравом; предельно допустимые уровни напряжений и токов - по ГОСТ 12.1.038-82; защитное заземление и </a:t>
            </a:r>
            <a:r>
              <a:rPr lang="ru-RU" dirty="0" err="1" smtClean="0"/>
              <a:t>зануление</a:t>
            </a:r>
            <a:r>
              <a:rPr lang="ru-RU" dirty="0" smtClean="0"/>
              <a:t> - по ГОСТ 12.1.030-81; электромагнитные поля радиочастот - по ГОСТ 12.1.006-84; уровни ионизирующего излучения не должны превышать Норм радиационной безопасности, утвержденных Минздравом.</a:t>
            </a:r>
          </a:p>
          <a:p>
            <a:endParaRPr lang="ru-RU" dirty="0" smtClean="0"/>
          </a:p>
          <a:p>
            <a:endParaRPr lang="ru-RU" dirty="0" smtClean="0"/>
          </a:p>
          <a:p>
            <a:r>
              <a:rPr lang="ru-RU" dirty="0" smtClean="0"/>
              <a:t>Разбрызгивание металла при сварке в углекислом газе проволокой сплошного сечения достигает 15%, при использовании покрытых электродов и порошковых проволок существенно меньше, при сварке под флюсом отсутствует совсем. Брызги, искры и выбросы расплавленного металла и шлака при отсутствии средств защиты могут стать причиной ожогов кожных покровов, </a:t>
            </a:r>
            <a:r>
              <a:rPr lang="ru-RU" dirty="0" err="1" smtClean="0"/>
              <a:t>травмирования</a:t>
            </a:r>
            <a:r>
              <a:rPr lang="ru-RU" dirty="0" smtClean="0"/>
              <a:t> органов зрения, а также повышают опасность возникновения пожаров.</a:t>
            </a:r>
          </a:p>
          <a:p>
            <a:endParaRPr lang="ru-RU" dirty="0" smtClean="0"/>
          </a:p>
          <a:p>
            <a:endParaRPr lang="ru-RU" dirty="0" smtClean="0"/>
          </a:p>
          <a:p>
            <a:r>
              <a:rPr lang="ru-RU" dirty="0" smtClean="0"/>
              <a:t>Статические и динамические физические нагрузки у сварщиков при ручной и полуавтоматической сварке вызывают перенапряжение нервной и костно-мышечной систем организма. Статические нагрузки зависят от массы сварочного инструмента (</a:t>
            </a:r>
            <a:r>
              <a:rPr lang="ru-RU" dirty="0" err="1" smtClean="0"/>
              <a:t>электрододержателя</a:t>
            </a:r>
            <a:r>
              <a:rPr lang="ru-RU" dirty="0" smtClean="0"/>
              <a:t>, шлангового держателя полуавтомата), гибкости шлангов и проводов, длительности непрерывной работы и поддержания рабочей позы (стоя, сидя, полусидя, стоя на коленях, лежа на спине). Наибольшие физические нагрузки ощущаются при выполнении сварочных работ полусидя и стоя при сварке в потолочном положении или лежа на спине в труднодоступных местах.</a:t>
            </a:r>
          </a:p>
          <a:p>
            <a:endParaRPr lang="ru-RU" dirty="0" smtClean="0"/>
          </a:p>
          <a:p>
            <a:r>
              <a:rPr lang="ru-RU" dirty="0" smtClean="0"/>
              <a:t>Динамическое перенапряжение связано с выполнением тяжелых вспомогательных работ: доставка на рабочее место заготовок, сварочных материалов, подъем и переноска приспособлений, поворот свариваемых узлов. Такие нагрузки приводят к утомляемости сварщиков и ухудшению качества сварных швов.</a:t>
            </a:r>
          </a:p>
          <a:p>
            <a:endParaRPr lang="ru-RU" dirty="0" smtClean="0"/>
          </a:p>
          <a:p>
            <a:r>
              <a:rPr lang="ru-RU" dirty="0" smtClean="0"/>
              <a:t>Следует отметить, что, кроме указанных в таблице опасных и вредных факторов, при электродуговых процессах отмечается ионизация воздуха рабочей зоны с образованием ионов обеих полярностей. Причиной этого являются электрическая и термическая ионизация в результате электродугового процесса, а также воздействие ультрафиолетового излучения дуги на воздух. Повышенная или пониженная концентрация отрицательно или положительно заряженных ионов в воздухе рабочей зоны также может оказывать неблагоприятное действие на самочувствие и здоровье работающих.</a:t>
            </a:r>
          </a:p>
          <a:p>
            <a:endParaRPr lang="ru-RU" dirty="0" smtClean="0"/>
          </a:p>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10</a:t>
            </a:fld>
            <a:endParaRPr lang="ru-RU"/>
          </a:p>
        </p:txBody>
      </p:sp>
    </p:spTree>
    <p:extLst>
      <p:ext uri="{BB962C8B-B14F-4D97-AF65-F5344CB8AC3E}">
        <p14:creationId xmlns:p14="http://schemas.microsoft.com/office/powerpoint/2010/main" val="219695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Шум на рабочих местах при дуговой сварке является фактором умеренной &lt; интенсивности. Источники шума - сварочная дуга и источники питания. Уровень шума от сварочной дуги определяется стабильностью ее горения. Поэтому при сварке покрытыми электродами и другими сварочными материалами, в составе которых присутствуют элементы - стабилизаторы дуги, уровень шума не превышает допустимого уровня звукового давления. При сварке в углекислом газе, особенно проволокой сплошного сечения, которая не отличается высокой стабильностью горения дуги, уровни звукового давления в зависимости от режима сварки могут быть больше допустимых значений.</a:t>
            </a:r>
          </a:p>
          <a:p>
            <a:r>
              <a:rPr lang="ru-RU" dirty="0" smtClean="0"/>
              <a:t>Предупреждение вредного действия ультразвука : дистанционное управление автоматическое оборудование маломощное оснащение звукоизолирующие устройства (кожухи, экраны) исключение возможности передачи ультразвука другими частями тела Индивидуальные средства защиты: инструменты с виброизолирующей рукояткой, специальные варежки, антифоны</a:t>
            </a:r>
          </a:p>
          <a:p>
            <a:endParaRPr lang="ru-RU" dirty="0"/>
          </a:p>
        </p:txBody>
      </p:sp>
      <p:sp>
        <p:nvSpPr>
          <p:cNvPr id="4" name="Номер слайда 3"/>
          <p:cNvSpPr>
            <a:spLocks noGrp="1"/>
          </p:cNvSpPr>
          <p:nvPr>
            <p:ph type="sldNum" sz="quarter" idx="10"/>
          </p:nvPr>
        </p:nvSpPr>
        <p:spPr/>
        <p:txBody>
          <a:bodyPr/>
          <a:lstStyle/>
          <a:p>
            <a:fld id="{83555C1A-D86E-465B-B0B1-A18FF6A27C9B}" type="slidenum">
              <a:rPr lang="ru-RU" smtClean="0"/>
              <a:pPr/>
              <a:t>11</a:t>
            </a:fld>
            <a:endParaRPr lang="ru-RU"/>
          </a:p>
        </p:txBody>
      </p:sp>
    </p:spTree>
    <p:extLst>
      <p:ext uri="{BB962C8B-B14F-4D97-AF65-F5344CB8AC3E}">
        <p14:creationId xmlns:p14="http://schemas.microsoft.com/office/powerpoint/2010/main" val="1816820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028CB8AF-F855-4603-AA49-D6C09DC3F050}" type="datetimeFigureOut">
              <a:rPr lang="ru-RU" smtClean="0">
                <a:solidFill>
                  <a:srgbClr val="303030"/>
                </a:solidFill>
              </a:rPr>
              <a:pPr/>
              <a:t>27.04.2017</a:t>
            </a:fld>
            <a:endParaRPr lang="ru-RU">
              <a:solidFill>
                <a:srgbClr val="303030"/>
              </a:solidFill>
            </a:endParaRPr>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solidFill>
                <a:srgbClr val="303030"/>
              </a:solidFill>
            </a:endParaRPr>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9" name="Номер слайда 28"/>
          <p:cNvSpPr>
            <a:spLocks noGrp="1"/>
          </p:cNvSpPr>
          <p:nvPr>
            <p:ph type="sldNum" sz="quarter" idx="12"/>
          </p:nvPr>
        </p:nvSpPr>
        <p:spPr bwMode="auto">
          <a:xfrm>
            <a:off x="1325544" y="4928702"/>
            <a:ext cx="609600" cy="517524"/>
          </a:xfrm>
        </p:spPr>
        <p:txBody>
          <a:bodyPr/>
          <a:lstStyle/>
          <a:p>
            <a:fld id="{9294C6F3-FC7E-4AED-AD84-99991745387C}" type="slidenum">
              <a:rPr lang="ru-RU" smtClean="0"/>
              <a:pPr/>
              <a:t>‹#›</a:t>
            </a:fld>
            <a:endParaRPr lang="ru-RU"/>
          </a:p>
        </p:txBody>
      </p:sp>
    </p:spTree>
    <p:extLst>
      <p:ext uri="{BB962C8B-B14F-4D97-AF65-F5344CB8AC3E}">
        <p14:creationId xmlns:p14="http://schemas.microsoft.com/office/powerpoint/2010/main" val="256488207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28CB8AF-F855-4603-AA49-D6C09DC3F050}" type="datetimeFigureOut">
              <a:rPr lang="ru-RU" smtClean="0">
                <a:solidFill>
                  <a:srgbClr val="303030"/>
                </a:solidFill>
              </a:rPr>
              <a:pPr/>
              <a:t>27.04.2017</a:t>
            </a:fld>
            <a:endParaRPr lang="ru-RU">
              <a:solidFill>
                <a:srgbClr val="303030"/>
              </a:solidFill>
            </a:endParaRPr>
          </a:p>
        </p:txBody>
      </p:sp>
      <p:sp>
        <p:nvSpPr>
          <p:cNvPr id="5" name="Нижний колонтитул 4"/>
          <p:cNvSpPr>
            <a:spLocks noGrp="1"/>
          </p:cNvSpPr>
          <p:nvPr>
            <p:ph type="ftr" sz="quarter" idx="11"/>
          </p:nvPr>
        </p:nvSpPr>
        <p:spPr/>
        <p:txBody>
          <a:bodyPr/>
          <a:lstStyle/>
          <a:p>
            <a:endParaRPr lang="ru-RU">
              <a:solidFill>
                <a:srgbClr val="303030"/>
              </a:solidFill>
            </a:endParaRPr>
          </a:p>
        </p:txBody>
      </p:sp>
      <p:sp>
        <p:nvSpPr>
          <p:cNvPr id="6" name="Номер слайда 5"/>
          <p:cNvSpPr>
            <a:spLocks noGrp="1"/>
          </p:cNvSpPr>
          <p:nvPr>
            <p:ph type="sldNum" sz="quarter" idx="12"/>
          </p:nvPr>
        </p:nvSpPr>
        <p:spPr/>
        <p:txBody>
          <a:bodyPr/>
          <a:lstStyle/>
          <a:p>
            <a:fld id="{9294C6F3-FC7E-4AED-AD84-99991745387C}" type="slidenum">
              <a:rPr lang="ru-RU" smtClean="0"/>
              <a:pPr/>
              <a:t>‹#›</a:t>
            </a:fld>
            <a:endParaRPr lang="ru-RU"/>
          </a:p>
        </p:txBody>
      </p:sp>
    </p:spTree>
    <p:extLst>
      <p:ext uri="{BB962C8B-B14F-4D97-AF65-F5344CB8AC3E}">
        <p14:creationId xmlns:p14="http://schemas.microsoft.com/office/powerpoint/2010/main" val="415449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28CB8AF-F855-4603-AA49-D6C09DC3F050}" type="datetimeFigureOut">
              <a:rPr lang="ru-RU" smtClean="0">
                <a:solidFill>
                  <a:srgbClr val="303030"/>
                </a:solidFill>
              </a:rPr>
              <a:pPr/>
              <a:t>27.04.2017</a:t>
            </a:fld>
            <a:endParaRPr lang="ru-RU">
              <a:solidFill>
                <a:srgbClr val="303030"/>
              </a:solidFill>
            </a:endParaRPr>
          </a:p>
        </p:txBody>
      </p:sp>
      <p:sp>
        <p:nvSpPr>
          <p:cNvPr id="5" name="Нижний колонтитул 4"/>
          <p:cNvSpPr>
            <a:spLocks noGrp="1"/>
          </p:cNvSpPr>
          <p:nvPr>
            <p:ph type="ftr" sz="quarter" idx="11"/>
          </p:nvPr>
        </p:nvSpPr>
        <p:spPr/>
        <p:txBody>
          <a:bodyPr/>
          <a:lstStyle/>
          <a:p>
            <a:endParaRPr lang="ru-RU">
              <a:solidFill>
                <a:srgbClr val="303030"/>
              </a:solidFill>
            </a:endParaRPr>
          </a:p>
        </p:txBody>
      </p:sp>
      <p:sp>
        <p:nvSpPr>
          <p:cNvPr id="6" name="Номер слайда 5"/>
          <p:cNvSpPr>
            <a:spLocks noGrp="1"/>
          </p:cNvSpPr>
          <p:nvPr>
            <p:ph type="sldNum" sz="quarter" idx="12"/>
          </p:nvPr>
        </p:nvSpPr>
        <p:spPr/>
        <p:txBody>
          <a:bodyPr/>
          <a:lstStyle/>
          <a:p>
            <a:fld id="{9294C6F3-FC7E-4AED-AD84-99991745387C}" type="slidenum">
              <a:rPr lang="ru-RU" smtClean="0"/>
              <a:pPr/>
              <a:t>‹#›</a:t>
            </a:fld>
            <a:endParaRPr lang="ru-RU"/>
          </a:p>
        </p:txBody>
      </p:sp>
    </p:spTree>
    <p:extLst>
      <p:ext uri="{BB962C8B-B14F-4D97-AF65-F5344CB8AC3E}">
        <p14:creationId xmlns:p14="http://schemas.microsoft.com/office/powerpoint/2010/main" val="2482340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Объект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028CB8AF-F855-4603-AA49-D6C09DC3F050}" type="datetimeFigureOut">
              <a:rPr lang="ru-RU" smtClean="0">
                <a:solidFill>
                  <a:srgbClr val="303030"/>
                </a:solidFill>
              </a:rPr>
              <a:pPr/>
              <a:t>27.04.2017</a:t>
            </a:fld>
            <a:endParaRPr lang="ru-RU">
              <a:solidFill>
                <a:srgbClr val="303030"/>
              </a:solidFill>
            </a:endParaRPr>
          </a:p>
        </p:txBody>
      </p:sp>
      <p:sp>
        <p:nvSpPr>
          <p:cNvPr id="9" name="Номер слайда 8"/>
          <p:cNvSpPr>
            <a:spLocks noGrp="1"/>
          </p:cNvSpPr>
          <p:nvPr>
            <p:ph type="sldNum" sz="quarter" idx="15"/>
          </p:nvPr>
        </p:nvSpPr>
        <p:spPr/>
        <p:txBody>
          <a:bodyPr rtlCol="0"/>
          <a:lstStyle/>
          <a:p>
            <a:fld id="{9294C6F3-FC7E-4AED-AD84-99991745387C}"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solidFill>
                <a:srgbClr val="303030"/>
              </a:solidFill>
            </a:endParaRPr>
          </a:p>
        </p:txBody>
      </p:sp>
    </p:spTree>
    <p:extLst>
      <p:ext uri="{BB962C8B-B14F-4D97-AF65-F5344CB8AC3E}">
        <p14:creationId xmlns:p14="http://schemas.microsoft.com/office/powerpoint/2010/main" val="20643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028CB8AF-F855-4603-AA49-D6C09DC3F050}" type="datetimeFigureOut">
              <a:rPr lang="ru-RU" smtClean="0">
                <a:solidFill>
                  <a:srgbClr val="DEDEE0"/>
                </a:solidFill>
              </a:rPr>
              <a:pPr/>
              <a:t>27.04.2017</a:t>
            </a:fld>
            <a:endParaRPr lang="ru-RU">
              <a:solidFill>
                <a:srgbClr val="DEDEE0"/>
              </a:solidFill>
            </a:endParaRPr>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solidFill>
                <a:srgbClr val="DEDEE0"/>
              </a:solidFill>
            </a:endParaRPr>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Номер слайда 5"/>
          <p:cNvSpPr>
            <a:spLocks noGrp="1"/>
          </p:cNvSpPr>
          <p:nvPr>
            <p:ph type="sldNum" sz="quarter" idx="12"/>
          </p:nvPr>
        </p:nvSpPr>
        <p:spPr bwMode="auto">
          <a:xfrm>
            <a:off x="1340616" y="4928702"/>
            <a:ext cx="609600" cy="517524"/>
          </a:xfrm>
        </p:spPr>
        <p:txBody>
          <a:bodyPr/>
          <a:lstStyle/>
          <a:p>
            <a:fld id="{9294C6F3-FC7E-4AED-AD84-99991745387C}" type="slidenum">
              <a:rPr lang="ru-RU" smtClean="0"/>
              <a:pPr/>
              <a:t>‹#›</a:t>
            </a:fld>
            <a:endParaRPr lang="ru-RU"/>
          </a:p>
        </p:txBody>
      </p:sp>
    </p:spTree>
    <p:extLst>
      <p:ext uri="{BB962C8B-B14F-4D97-AF65-F5344CB8AC3E}">
        <p14:creationId xmlns:p14="http://schemas.microsoft.com/office/powerpoint/2010/main" val="149326604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028CB8AF-F855-4603-AA49-D6C09DC3F050}" type="datetimeFigureOut">
              <a:rPr lang="ru-RU" smtClean="0">
                <a:solidFill>
                  <a:srgbClr val="303030"/>
                </a:solidFill>
              </a:rPr>
              <a:pPr/>
              <a:t>27.04.2017</a:t>
            </a:fld>
            <a:endParaRPr lang="ru-RU">
              <a:solidFill>
                <a:srgbClr val="303030"/>
              </a:solidFill>
            </a:endParaRPr>
          </a:p>
        </p:txBody>
      </p:sp>
      <p:sp>
        <p:nvSpPr>
          <p:cNvPr id="6" name="Нижний колонтитул 5"/>
          <p:cNvSpPr>
            <a:spLocks noGrp="1"/>
          </p:cNvSpPr>
          <p:nvPr>
            <p:ph type="ftr" sz="quarter" idx="11"/>
          </p:nvPr>
        </p:nvSpPr>
        <p:spPr/>
        <p:txBody>
          <a:bodyPr/>
          <a:lstStyle/>
          <a:p>
            <a:endParaRPr lang="ru-RU">
              <a:solidFill>
                <a:srgbClr val="303030"/>
              </a:solidFill>
            </a:endParaRPr>
          </a:p>
        </p:txBody>
      </p:sp>
      <p:sp>
        <p:nvSpPr>
          <p:cNvPr id="7" name="Номер слайда 6"/>
          <p:cNvSpPr>
            <a:spLocks noGrp="1"/>
          </p:cNvSpPr>
          <p:nvPr>
            <p:ph type="sldNum" sz="quarter" idx="12"/>
          </p:nvPr>
        </p:nvSpPr>
        <p:spPr/>
        <p:txBody>
          <a:bodyPr/>
          <a:lstStyle/>
          <a:p>
            <a:fld id="{9294C6F3-FC7E-4AED-AD84-99991745387C}" type="slidenum">
              <a:rPr lang="ru-RU" smtClean="0"/>
              <a:pPr/>
              <a:t>‹#›</a:t>
            </a:fld>
            <a:endParaRPr lang="ru-RU"/>
          </a:p>
        </p:txBody>
      </p:sp>
      <p:sp>
        <p:nvSpPr>
          <p:cNvPr id="9" name="Объект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Объект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extLst>
      <p:ext uri="{BB962C8B-B14F-4D97-AF65-F5344CB8AC3E}">
        <p14:creationId xmlns:p14="http://schemas.microsoft.com/office/powerpoint/2010/main" val="505861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028CB8AF-F855-4603-AA49-D6C09DC3F050}" type="datetimeFigureOut">
              <a:rPr lang="ru-RU" smtClean="0">
                <a:solidFill>
                  <a:srgbClr val="303030"/>
                </a:solidFill>
              </a:rPr>
              <a:pPr/>
              <a:t>27.04.2017</a:t>
            </a:fld>
            <a:endParaRPr lang="ru-RU">
              <a:solidFill>
                <a:srgbClr val="303030"/>
              </a:solidFill>
            </a:endParaRPr>
          </a:p>
        </p:txBody>
      </p:sp>
      <p:sp>
        <p:nvSpPr>
          <p:cNvPr id="8" name="Нижний колонтитул 7"/>
          <p:cNvSpPr>
            <a:spLocks noGrp="1"/>
          </p:cNvSpPr>
          <p:nvPr>
            <p:ph type="ftr" sz="quarter" idx="11"/>
          </p:nvPr>
        </p:nvSpPr>
        <p:spPr/>
        <p:txBody>
          <a:bodyPr/>
          <a:lstStyle/>
          <a:p>
            <a:endParaRPr lang="ru-RU">
              <a:solidFill>
                <a:srgbClr val="303030"/>
              </a:solidFill>
            </a:endParaRPr>
          </a:p>
        </p:txBody>
      </p:sp>
      <p:sp>
        <p:nvSpPr>
          <p:cNvPr id="9" name="Номер слайда 8"/>
          <p:cNvSpPr>
            <a:spLocks noGrp="1"/>
          </p:cNvSpPr>
          <p:nvPr>
            <p:ph type="sldNum" sz="quarter" idx="12"/>
          </p:nvPr>
        </p:nvSpPr>
        <p:spPr/>
        <p:txBody>
          <a:bodyPr/>
          <a:lstStyle/>
          <a:p>
            <a:fld id="{9294C6F3-FC7E-4AED-AD84-99991745387C}" type="slidenum">
              <a:rPr lang="ru-RU" smtClean="0"/>
              <a:pPr/>
              <a:t>‹#›</a:t>
            </a:fld>
            <a:endParaRPr lang="ru-RU"/>
          </a:p>
        </p:txBody>
      </p:sp>
      <p:sp>
        <p:nvSpPr>
          <p:cNvPr id="11" name="Объект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extLst>
      <p:ext uri="{BB962C8B-B14F-4D97-AF65-F5344CB8AC3E}">
        <p14:creationId xmlns:p14="http://schemas.microsoft.com/office/powerpoint/2010/main" val="314007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028CB8AF-F855-4603-AA49-D6C09DC3F050}" type="datetimeFigureOut">
              <a:rPr lang="ru-RU" smtClean="0">
                <a:solidFill>
                  <a:srgbClr val="303030"/>
                </a:solidFill>
              </a:rPr>
              <a:pPr/>
              <a:t>27.04.2017</a:t>
            </a:fld>
            <a:endParaRPr lang="ru-RU">
              <a:solidFill>
                <a:srgbClr val="303030"/>
              </a:solidFill>
            </a:endParaRPr>
          </a:p>
        </p:txBody>
      </p:sp>
      <p:sp>
        <p:nvSpPr>
          <p:cNvPr id="7" name="Номер слайда 6"/>
          <p:cNvSpPr>
            <a:spLocks noGrp="1"/>
          </p:cNvSpPr>
          <p:nvPr>
            <p:ph type="sldNum" sz="quarter" idx="11"/>
          </p:nvPr>
        </p:nvSpPr>
        <p:spPr/>
        <p:txBody>
          <a:bodyPr rtlCol="0"/>
          <a:lstStyle/>
          <a:p>
            <a:fld id="{9294C6F3-FC7E-4AED-AD84-99991745387C}"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solidFill>
                <a:srgbClr val="303030"/>
              </a:solidFill>
            </a:endParaRPr>
          </a:p>
        </p:txBody>
      </p:sp>
    </p:spTree>
    <p:extLst>
      <p:ext uri="{BB962C8B-B14F-4D97-AF65-F5344CB8AC3E}">
        <p14:creationId xmlns:p14="http://schemas.microsoft.com/office/powerpoint/2010/main" val="76449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28CB8AF-F855-4603-AA49-D6C09DC3F050}" type="datetimeFigureOut">
              <a:rPr lang="ru-RU" smtClean="0">
                <a:solidFill>
                  <a:srgbClr val="303030"/>
                </a:solidFill>
              </a:rPr>
              <a:pPr/>
              <a:t>27.04.2017</a:t>
            </a:fld>
            <a:endParaRPr lang="ru-RU">
              <a:solidFill>
                <a:srgbClr val="303030"/>
              </a:solidFill>
            </a:endParaRPr>
          </a:p>
        </p:txBody>
      </p:sp>
      <p:sp>
        <p:nvSpPr>
          <p:cNvPr id="3" name="Нижний колонтитул 2"/>
          <p:cNvSpPr>
            <a:spLocks noGrp="1"/>
          </p:cNvSpPr>
          <p:nvPr>
            <p:ph type="ftr" sz="quarter" idx="11"/>
          </p:nvPr>
        </p:nvSpPr>
        <p:spPr/>
        <p:txBody>
          <a:bodyPr/>
          <a:lstStyle/>
          <a:p>
            <a:endParaRPr lang="ru-RU">
              <a:solidFill>
                <a:srgbClr val="303030"/>
              </a:solidFill>
            </a:endParaRPr>
          </a:p>
        </p:txBody>
      </p:sp>
      <p:sp>
        <p:nvSpPr>
          <p:cNvPr id="4" name="Номер слайда 3"/>
          <p:cNvSpPr>
            <a:spLocks noGrp="1"/>
          </p:cNvSpPr>
          <p:nvPr>
            <p:ph type="sldNum" sz="quarter" idx="12"/>
          </p:nvPr>
        </p:nvSpPr>
        <p:spPr/>
        <p:txBody>
          <a:bodyPr/>
          <a:lstStyle/>
          <a:p>
            <a:fld id="{9294C6F3-FC7E-4AED-AD84-99991745387C}" type="slidenum">
              <a:rPr lang="ru-RU" smtClean="0"/>
              <a:pPr/>
              <a:t>‹#›</a:t>
            </a:fld>
            <a:endParaRPr lang="ru-RU"/>
          </a:p>
        </p:txBody>
      </p:sp>
    </p:spTree>
    <p:extLst>
      <p:ext uri="{BB962C8B-B14F-4D97-AF65-F5344CB8AC3E}">
        <p14:creationId xmlns:p14="http://schemas.microsoft.com/office/powerpoint/2010/main" val="306763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8" name="Объект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028CB8AF-F855-4603-AA49-D6C09DC3F050}" type="datetimeFigureOut">
              <a:rPr lang="ru-RU" smtClean="0">
                <a:solidFill>
                  <a:srgbClr val="303030"/>
                </a:solidFill>
              </a:rPr>
              <a:pPr/>
              <a:t>27.04.2017</a:t>
            </a:fld>
            <a:endParaRPr lang="ru-RU">
              <a:solidFill>
                <a:srgbClr val="303030"/>
              </a:solidFill>
            </a:endParaRPr>
          </a:p>
        </p:txBody>
      </p:sp>
      <p:sp>
        <p:nvSpPr>
          <p:cNvPr id="22" name="Номер слайда 21"/>
          <p:cNvSpPr>
            <a:spLocks noGrp="1"/>
          </p:cNvSpPr>
          <p:nvPr>
            <p:ph type="sldNum" sz="quarter" idx="15"/>
          </p:nvPr>
        </p:nvSpPr>
        <p:spPr/>
        <p:txBody>
          <a:bodyPr rtlCol="0"/>
          <a:lstStyle/>
          <a:p>
            <a:fld id="{9294C6F3-FC7E-4AED-AD84-99991745387C}"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solidFill>
                <a:srgbClr val="303030"/>
              </a:solidFill>
            </a:endParaRPr>
          </a:p>
        </p:txBody>
      </p:sp>
    </p:spTree>
    <p:extLst>
      <p:ext uri="{BB962C8B-B14F-4D97-AF65-F5344CB8AC3E}">
        <p14:creationId xmlns:p14="http://schemas.microsoft.com/office/powerpoint/2010/main" val="208420248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7" name="Дата 16"/>
          <p:cNvSpPr>
            <a:spLocks noGrp="1"/>
          </p:cNvSpPr>
          <p:nvPr>
            <p:ph type="dt" sz="half" idx="10"/>
          </p:nvPr>
        </p:nvSpPr>
        <p:spPr/>
        <p:txBody>
          <a:bodyPr rtlCol="0"/>
          <a:lstStyle/>
          <a:p>
            <a:fld id="{028CB8AF-F855-4603-AA49-D6C09DC3F050}" type="datetimeFigureOut">
              <a:rPr lang="ru-RU" smtClean="0">
                <a:solidFill>
                  <a:srgbClr val="303030"/>
                </a:solidFill>
              </a:rPr>
              <a:pPr/>
              <a:t>27.04.2017</a:t>
            </a:fld>
            <a:endParaRPr lang="ru-RU">
              <a:solidFill>
                <a:srgbClr val="303030"/>
              </a:solidFill>
            </a:endParaRPr>
          </a:p>
        </p:txBody>
      </p:sp>
      <p:sp>
        <p:nvSpPr>
          <p:cNvPr id="18" name="Номер слайда 17"/>
          <p:cNvSpPr>
            <a:spLocks noGrp="1"/>
          </p:cNvSpPr>
          <p:nvPr>
            <p:ph type="sldNum" sz="quarter" idx="11"/>
          </p:nvPr>
        </p:nvSpPr>
        <p:spPr/>
        <p:txBody>
          <a:bodyPr rtlCol="0"/>
          <a:lstStyle/>
          <a:p>
            <a:fld id="{9294C6F3-FC7E-4AED-AD84-99991745387C}"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solidFill>
                <a:srgbClr val="303030"/>
              </a:solidFill>
            </a:endParaRPr>
          </a:p>
        </p:txBody>
      </p:sp>
    </p:spTree>
    <p:extLst>
      <p:ext uri="{BB962C8B-B14F-4D97-AF65-F5344CB8AC3E}">
        <p14:creationId xmlns:p14="http://schemas.microsoft.com/office/powerpoint/2010/main" val="3229758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028CB8AF-F855-4603-AA49-D6C09DC3F050}" type="datetimeFigureOut">
              <a:rPr lang="ru-RU" smtClean="0">
                <a:solidFill>
                  <a:srgbClr val="303030"/>
                </a:solidFill>
              </a:rPr>
              <a:pPr/>
              <a:t>27.04.2017</a:t>
            </a:fld>
            <a:endParaRPr lang="ru-RU">
              <a:solidFill>
                <a:srgbClr val="303030"/>
              </a:solidFill>
            </a:endParaRPr>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solidFill>
                <a:srgbClr val="303030"/>
              </a:solidFill>
            </a:endParaRPr>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9294C6F3-FC7E-4AED-AD84-99991745387C}" type="slidenum">
              <a:rPr lang="ru-RU" smtClean="0"/>
              <a:pPr/>
              <a:t>‹#›</a:t>
            </a:fld>
            <a:endParaRPr lang="ru-RU"/>
          </a:p>
        </p:txBody>
      </p:sp>
    </p:spTree>
    <p:extLst>
      <p:ext uri="{BB962C8B-B14F-4D97-AF65-F5344CB8AC3E}">
        <p14:creationId xmlns:p14="http://schemas.microsoft.com/office/powerpoint/2010/main" val="1564220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solidFill>
                  <a:schemeClr val="accent1"/>
                </a:solidFill>
              </a:rPr>
              <a:t>Классный час</a:t>
            </a:r>
            <a:endParaRPr lang="ru-RU" dirty="0">
              <a:solidFill>
                <a:schemeClr val="accent1"/>
              </a:solidFill>
            </a:endParaRPr>
          </a:p>
        </p:txBody>
      </p:sp>
      <p:sp>
        <p:nvSpPr>
          <p:cNvPr id="3" name="Подзаголовок 2"/>
          <p:cNvSpPr>
            <a:spLocks noGrp="1"/>
          </p:cNvSpPr>
          <p:nvPr>
            <p:ph type="subTitle" idx="1"/>
          </p:nvPr>
        </p:nvSpPr>
        <p:spPr/>
        <p:txBody>
          <a:bodyPr/>
          <a:lstStyle/>
          <a:p>
            <a:r>
              <a:rPr lang="ru-RU" dirty="0" smtClean="0">
                <a:solidFill>
                  <a:schemeClr val="accent1"/>
                </a:solidFill>
              </a:rPr>
              <a:t>Тема: 28 апреля Всемирный день охраны труда</a:t>
            </a:r>
            <a:endParaRPr lang="ru-RU" dirty="0">
              <a:solidFill>
                <a:schemeClr val="accent1"/>
              </a:solidFill>
            </a:endParaRPr>
          </a:p>
        </p:txBody>
      </p:sp>
      <p:sp>
        <p:nvSpPr>
          <p:cNvPr id="5" name="Прямоугольник 4"/>
          <p:cNvSpPr/>
          <p:nvPr/>
        </p:nvSpPr>
        <p:spPr>
          <a:xfrm>
            <a:off x="2357422" y="5429264"/>
            <a:ext cx="5929354" cy="369332"/>
          </a:xfrm>
          <a:prstGeom prst="rect">
            <a:avLst/>
          </a:prstGeom>
        </p:spPr>
        <p:txBody>
          <a:bodyPr wrap="square">
            <a:spAutoFit/>
          </a:bodyPr>
          <a:lstStyle/>
          <a:p>
            <a:pPr algn="r"/>
            <a:r>
              <a:rPr lang="ru-RU" dirty="0" smtClean="0">
                <a:solidFill>
                  <a:prstClr val="black"/>
                </a:solidFill>
                <a:latin typeface="Calibri"/>
              </a:rPr>
              <a:t>		</a:t>
            </a:r>
            <a:endParaRPr lang="ru-RU" dirty="0" smtClean="0">
              <a:solidFill>
                <a:schemeClr val="accent1"/>
              </a:solidFill>
              <a:latin typeface="Calibri"/>
            </a:endParaRPr>
          </a:p>
        </p:txBody>
      </p:sp>
    </p:spTree>
    <p:extLst>
      <p:ext uri="{BB962C8B-B14F-4D97-AF65-F5344CB8AC3E}">
        <p14:creationId xmlns:p14="http://schemas.microsoft.com/office/powerpoint/2010/main" val="1383520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626968" cy="922114"/>
          </a:xfrm>
        </p:spPr>
        <p:txBody>
          <a:bodyPr>
            <a:normAutofit fontScale="90000"/>
          </a:bodyPr>
          <a:lstStyle/>
          <a:p>
            <a:r>
              <a:rPr lang="ru-RU" b="1" dirty="0">
                <a:solidFill>
                  <a:schemeClr val="accent1">
                    <a:lumMod val="75000"/>
                  </a:schemeClr>
                </a:solidFill>
              </a:rPr>
              <a:t>И</a:t>
            </a:r>
            <a:r>
              <a:rPr lang="ru-RU" b="1" dirty="0" smtClean="0">
                <a:solidFill>
                  <a:schemeClr val="accent1">
                    <a:lumMod val="75000"/>
                  </a:schemeClr>
                </a:solidFill>
              </a:rPr>
              <a:t>злучение сварочной дуги</a:t>
            </a:r>
            <a:endParaRPr lang="ru-RU" b="1" dirty="0">
              <a:solidFill>
                <a:schemeClr val="accent1">
                  <a:lumMod val="75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955" y="3889644"/>
            <a:ext cx="3250485" cy="2602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5965967" y="2015802"/>
            <a:ext cx="2304256" cy="2888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4725144"/>
            <a:ext cx="2474297" cy="1767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19" y="1484784"/>
            <a:ext cx="1606598" cy="2165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54144" y="332656"/>
            <a:ext cx="1840239" cy="1683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3075" y="1554597"/>
            <a:ext cx="2730440" cy="170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6168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1">
                    <a:lumMod val="75000"/>
                  </a:schemeClr>
                </a:solidFill>
              </a:rPr>
              <a:t>Защита от шума и вибраций</a:t>
            </a:r>
            <a:endParaRPr lang="ru-RU" b="1" dirty="0">
              <a:solidFill>
                <a:schemeClr val="accent1">
                  <a:lumMod val="75000"/>
                </a:schemeClr>
              </a:solidFill>
            </a:endParaRPr>
          </a:p>
        </p:txBody>
      </p:sp>
      <p:pic>
        <p:nvPicPr>
          <p:cNvPr id="614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51520" y="1916832"/>
            <a:ext cx="1663501" cy="1250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556792"/>
            <a:ext cx="238125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1452017"/>
            <a:ext cx="34004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39552" y="3741956"/>
            <a:ext cx="3893418" cy="2862322"/>
          </a:xfrm>
          <a:prstGeom prst="rect">
            <a:avLst/>
          </a:prstGeom>
        </p:spPr>
        <p:txBody>
          <a:bodyPr wrap="square">
            <a:spAutoFit/>
          </a:bodyPr>
          <a:lstStyle/>
          <a:p>
            <a:r>
              <a:rPr lang="ru-RU" b="1" dirty="0" smtClean="0">
                <a:solidFill>
                  <a:srgbClr val="333333"/>
                </a:solidFill>
                <a:latin typeface="Arial"/>
              </a:rPr>
              <a:t>Средства звукоизоляции</a:t>
            </a:r>
            <a:endParaRPr lang="ru-RU" dirty="0">
              <a:solidFill>
                <a:srgbClr val="000000"/>
              </a:solidFill>
              <a:latin typeface="Arial"/>
            </a:endParaRPr>
          </a:p>
          <a:p>
            <a:endParaRPr lang="ru-RU" dirty="0" smtClean="0">
              <a:solidFill>
                <a:srgbClr val="000000"/>
              </a:solidFill>
              <a:latin typeface="Arial"/>
            </a:endParaRPr>
          </a:p>
          <a:p>
            <a:r>
              <a:rPr lang="ru-RU" dirty="0" smtClean="0">
                <a:solidFill>
                  <a:srgbClr val="000000"/>
                </a:solidFill>
                <a:latin typeface="Arial"/>
              </a:rPr>
              <a:t> </a:t>
            </a:r>
            <a:r>
              <a:rPr lang="ru-RU" dirty="0">
                <a:solidFill>
                  <a:srgbClr val="000000"/>
                </a:solidFill>
                <a:latin typeface="Arial"/>
              </a:rPr>
              <a:t>- звукоизолирующие ограждения, </a:t>
            </a:r>
            <a:endParaRPr lang="ru-RU" dirty="0" smtClean="0">
              <a:solidFill>
                <a:srgbClr val="000000"/>
              </a:solidFill>
              <a:latin typeface="Arial"/>
            </a:endParaRPr>
          </a:p>
          <a:p>
            <a:r>
              <a:rPr lang="ru-RU" dirty="0" smtClean="0">
                <a:solidFill>
                  <a:srgbClr val="000000"/>
                </a:solidFill>
                <a:latin typeface="Arial"/>
              </a:rPr>
              <a:t> </a:t>
            </a:r>
            <a:r>
              <a:rPr lang="ru-RU" dirty="0">
                <a:solidFill>
                  <a:srgbClr val="000000"/>
                </a:solidFill>
                <a:latin typeface="Arial"/>
              </a:rPr>
              <a:t>- </a:t>
            </a:r>
            <a:r>
              <a:rPr lang="ru-RU" dirty="0" smtClean="0">
                <a:solidFill>
                  <a:srgbClr val="000000"/>
                </a:solidFill>
                <a:latin typeface="Arial"/>
              </a:rPr>
              <a:t>звукоизолирующие,</a:t>
            </a:r>
          </a:p>
          <a:p>
            <a:r>
              <a:rPr lang="ru-RU" dirty="0" smtClean="0">
                <a:solidFill>
                  <a:srgbClr val="000000"/>
                </a:solidFill>
                <a:latin typeface="Arial"/>
              </a:rPr>
              <a:t> </a:t>
            </a:r>
            <a:r>
              <a:rPr lang="ru-RU" dirty="0">
                <a:solidFill>
                  <a:srgbClr val="000000"/>
                </a:solidFill>
                <a:latin typeface="Arial"/>
              </a:rPr>
              <a:t>- звукоизолирующие кожухи, </a:t>
            </a:r>
            <a:endParaRPr lang="ru-RU" dirty="0" smtClean="0">
              <a:solidFill>
                <a:srgbClr val="000000"/>
              </a:solidFill>
              <a:latin typeface="Arial"/>
            </a:endParaRPr>
          </a:p>
          <a:p>
            <a:r>
              <a:rPr lang="ru-RU" dirty="0" smtClean="0">
                <a:solidFill>
                  <a:srgbClr val="000000"/>
                </a:solidFill>
                <a:latin typeface="Arial"/>
              </a:rPr>
              <a:t> </a:t>
            </a:r>
            <a:r>
              <a:rPr lang="ru-RU" dirty="0">
                <a:solidFill>
                  <a:srgbClr val="000000"/>
                </a:solidFill>
                <a:latin typeface="Arial"/>
              </a:rPr>
              <a:t>- акустические экраны. </a:t>
            </a:r>
            <a:endParaRPr lang="ru-RU" dirty="0" smtClean="0">
              <a:solidFill>
                <a:srgbClr val="000000"/>
              </a:solidFill>
              <a:latin typeface="Arial"/>
            </a:endParaRPr>
          </a:p>
          <a:p>
            <a:r>
              <a:rPr lang="ru-RU" dirty="0" smtClean="0">
                <a:solidFill>
                  <a:srgbClr val="000000"/>
                </a:solidFill>
                <a:latin typeface="Arial"/>
              </a:rPr>
              <a:t>Их </a:t>
            </a:r>
            <a:r>
              <a:rPr lang="ru-RU" dirty="0">
                <a:solidFill>
                  <a:srgbClr val="000000"/>
                </a:solidFill>
                <a:latin typeface="Arial"/>
              </a:rPr>
              <a:t>применяют, когда нужно </a:t>
            </a:r>
            <a:r>
              <a:rPr lang="ru-RU" dirty="0" smtClean="0">
                <a:solidFill>
                  <a:srgbClr val="000000"/>
                </a:solidFill>
                <a:latin typeface="Arial"/>
              </a:rPr>
              <a:t>существенно </a:t>
            </a:r>
            <a:r>
              <a:rPr lang="ru-RU" dirty="0">
                <a:solidFill>
                  <a:srgbClr val="000000"/>
                </a:solidFill>
                <a:latin typeface="Arial"/>
              </a:rPr>
              <a:t>снизить интенсивность прямого звука </a:t>
            </a:r>
            <a:r>
              <a:rPr lang="ru-RU" dirty="0" err="1">
                <a:solidFill>
                  <a:srgbClr val="000000"/>
                </a:solidFill>
                <a:latin typeface="Arial"/>
              </a:rPr>
              <a:t>нa</a:t>
            </a:r>
            <a:r>
              <a:rPr lang="ru-RU" dirty="0">
                <a:solidFill>
                  <a:srgbClr val="000000"/>
                </a:solidFill>
                <a:latin typeface="Arial"/>
              </a:rPr>
              <a:t> рабочих местах</a:t>
            </a:r>
            <a:endParaRPr lang="ru-RU" dirty="0"/>
          </a:p>
        </p:txBody>
      </p:sp>
    </p:spTree>
    <p:extLst>
      <p:ext uri="{BB962C8B-B14F-4D97-AF65-F5344CB8AC3E}">
        <p14:creationId xmlns:p14="http://schemas.microsoft.com/office/powerpoint/2010/main" val="1960210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994122"/>
          </a:xfrm>
        </p:spPr>
        <p:txBody>
          <a:bodyPr/>
          <a:lstStyle/>
          <a:p>
            <a:r>
              <a:rPr lang="ru-RU" b="1" dirty="0" smtClean="0">
                <a:solidFill>
                  <a:schemeClr val="accent1"/>
                </a:solidFill>
              </a:rPr>
              <a:t>Освещение рабочего места</a:t>
            </a:r>
            <a:endParaRPr lang="ru-RU" b="1" dirty="0">
              <a:solidFill>
                <a:schemeClr val="accent1"/>
              </a:solidFill>
            </a:endParaRPr>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9552" y="1653208"/>
            <a:ext cx="4533900" cy="1821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930830"/>
            <a:ext cx="2873896" cy="236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148064" y="1623864"/>
            <a:ext cx="3560936" cy="2031325"/>
          </a:xfrm>
          <a:prstGeom prst="rect">
            <a:avLst/>
          </a:prstGeom>
        </p:spPr>
        <p:txBody>
          <a:bodyPr wrap="square">
            <a:spAutoFit/>
          </a:bodyPr>
          <a:lstStyle/>
          <a:p>
            <a:r>
              <a:rPr lang="ru-RU" dirty="0">
                <a:solidFill>
                  <a:srgbClr val="000000"/>
                </a:solidFill>
              </a:rPr>
              <a:t>Искусственное освещение сварочных цехов и кабин должно быть комбинированным — из общего и местного освещения. Освещенность рабочих мест — не менее 80—100 </a:t>
            </a:r>
            <a:r>
              <a:rPr lang="ru-RU" dirty="0" err="1">
                <a:solidFill>
                  <a:srgbClr val="000000"/>
                </a:solidFill>
              </a:rPr>
              <a:t>лк</a:t>
            </a:r>
            <a:r>
              <a:rPr lang="ru-RU" dirty="0">
                <a:solidFill>
                  <a:srgbClr val="000000"/>
                </a:solidFill>
              </a:rPr>
              <a:t>.</a:t>
            </a:r>
            <a:endParaRPr lang="ru-RU" sz="1400" dirty="0">
              <a:effectLst/>
              <a:ea typeface="Times New Roman"/>
            </a:endParaRPr>
          </a:p>
        </p:txBody>
      </p:sp>
      <p:sp>
        <p:nvSpPr>
          <p:cNvPr id="5" name="Прямоугольник 4"/>
          <p:cNvSpPr/>
          <p:nvPr/>
        </p:nvSpPr>
        <p:spPr>
          <a:xfrm>
            <a:off x="3707904" y="4239579"/>
            <a:ext cx="4572000" cy="1754326"/>
          </a:xfrm>
          <a:prstGeom prst="rect">
            <a:avLst/>
          </a:prstGeom>
        </p:spPr>
        <p:txBody>
          <a:bodyPr>
            <a:spAutoFit/>
          </a:bodyPr>
          <a:lstStyle/>
          <a:p>
            <a:r>
              <a:rPr lang="ru-RU" dirty="0">
                <a:solidFill>
                  <a:srgbClr val="000000"/>
                </a:solidFill>
                <a:ea typeface="Calibri"/>
                <a:cs typeface="Times New Roman"/>
              </a:rPr>
              <a:t>При работе в закрытых емкостях рабочее место должно освещаться переносными взрывобезопасными фонарями с напряжением 12 В или аккумуляторными фонарями во взрывозащищенном исполнении</a:t>
            </a:r>
            <a:endParaRPr lang="ru-RU" dirty="0"/>
          </a:p>
        </p:txBody>
      </p:sp>
    </p:spTree>
    <p:extLst>
      <p:ext uri="{BB962C8B-B14F-4D97-AF65-F5344CB8AC3E}">
        <p14:creationId xmlns:p14="http://schemas.microsoft.com/office/powerpoint/2010/main" val="41372477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51520"/>
            <a:ext cx="7467600" cy="1143000"/>
          </a:xfrm>
        </p:spPr>
        <p:txBody>
          <a:bodyPr/>
          <a:lstStyle/>
          <a:p>
            <a:r>
              <a:rPr lang="ru-RU" b="1" dirty="0" smtClean="0">
                <a:solidFill>
                  <a:schemeClr val="accent1"/>
                </a:solidFill>
              </a:rPr>
              <a:t>Пожарная безопасность</a:t>
            </a:r>
            <a:endParaRPr lang="ru-RU" b="1" dirty="0">
              <a:solidFill>
                <a:schemeClr val="accent1"/>
              </a:solidFill>
            </a:endParaRPr>
          </a:p>
        </p:txBody>
      </p:sp>
      <p:pic>
        <p:nvPicPr>
          <p:cNvPr id="2050" name="Picture 2"/>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1412776"/>
            <a:ext cx="1520471" cy="204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7864" y="1443762"/>
            <a:ext cx="1504262" cy="202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9211" y="3717032"/>
            <a:ext cx="2066925"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2701" y="3661668"/>
            <a:ext cx="1975729" cy="280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2609429"/>
            <a:ext cx="2708570" cy="3802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0648" y="260648"/>
            <a:ext cx="155416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749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338936" cy="1143000"/>
          </a:xfrm>
        </p:spPr>
        <p:txBody>
          <a:bodyPr>
            <a:normAutofit fontScale="90000"/>
          </a:bodyPr>
          <a:lstStyle/>
          <a:p>
            <a:r>
              <a:rPr lang="ru-RU" dirty="0"/>
              <a:t/>
            </a:r>
            <a:br>
              <a:rPr lang="ru-RU" dirty="0"/>
            </a:br>
            <a:r>
              <a:rPr lang="ru-RU" dirty="0"/>
              <a:t/>
            </a:r>
            <a:br>
              <a:rPr lang="ru-RU" dirty="0"/>
            </a:br>
            <a:r>
              <a:rPr lang="ru-RU" b="1" dirty="0">
                <a:solidFill>
                  <a:schemeClr val="accent1">
                    <a:lumMod val="75000"/>
                  </a:schemeClr>
                </a:solidFill>
              </a:rPr>
              <a:t>Ведение электросварочных работ на высоте.</a:t>
            </a:r>
            <a:endParaRPr lang="ru-RU"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824" y="2179191"/>
            <a:ext cx="1641549" cy="2661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524" y="5324026"/>
            <a:ext cx="19050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404663"/>
            <a:ext cx="30194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bwMode="auto">
          <a:xfrm>
            <a:off x="5580112" y="4365104"/>
            <a:ext cx="1574204" cy="186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211" y="1743149"/>
            <a:ext cx="5086365" cy="377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432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074" name="Picture 2" descr="C:\Users\Home\Desktop\7cZXEe9Sf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325" y="1916832"/>
            <a:ext cx="2578100" cy="3835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Home\Desktop\259_500sq_2010-01-15_12.1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434132"/>
            <a:ext cx="3384376" cy="2400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ome\Desktop\tehnika_bezopasnosti_pri_gazosvarke_s_gazovimi_ballonami.jpg"/>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4075028" y="4149080"/>
            <a:ext cx="3226191" cy="239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968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8136904" cy="1719411"/>
          </a:xfrm>
        </p:spPr>
        <p:txBody>
          <a:bodyPr>
            <a:normAutofit fontScale="90000"/>
          </a:bodyPr>
          <a:lstStyle/>
          <a:p>
            <a:r>
              <a:rPr lang="ru-RU" b="1" dirty="0">
                <a:solidFill>
                  <a:schemeClr val="accent1">
                    <a:lumMod val="75000"/>
                  </a:schemeClr>
                </a:solidFill>
              </a:rPr>
              <a:t>Тема Всемирного дня охраны труда </a:t>
            </a:r>
            <a:r>
              <a:rPr lang="ru-RU" b="1" dirty="0" smtClean="0">
                <a:solidFill>
                  <a:schemeClr val="accent1">
                    <a:lumMod val="75000"/>
                  </a:schemeClr>
                </a:solidFill>
              </a:rPr>
              <a:t>2015 </a:t>
            </a:r>
            <a:r>
              <a:rPr lang="ru-RU" dirty="0" smtClean="0">
                <a:solidFill>
                  <a:schemeClr val="accent1">
                    <a:lumMod val="75000"/>
                  </a:schemeClr>
                </a:solidFill>
              </a:rPr>
              <a:t>:</a:t>
            </a:r>
            <a:r>
              <a:rPr lang="ru-RU" dirty="0">
                <a:solidFill>
                  <a:schemeClr val="accent1">
                    <a:lumMod val="75000"/>
                  </a:schemeClr>
                </a:solidFill>
              </a:rPr>
              <a:t/>
            </a:r>
            <a:br>
              <a:rPr lang="ru-RU" dirty="0">
                <a:solidFill>
                  <a:schemeClr val="accent1">
                    <a:lumMod val="75000"/>
                  </a:schemeClr>
                </a:solidFill>
              </a:rPr>
            </a:br>
            <a:r>
              <a:rPr lang="ru-RU" b="1" i="1" dirty="0">
                <a:solidFill>
                  <a:schemeClr val="accent1">
                    <a:lumMod val="75000"/>
                  </a:schemeClr>
                </a:solidFill>
              </a:rPr>
              <a:t>«Вместе повысим культуру профилактики в охране труда</a:t>
            </a:r>
            <a:r>
              <a:rPr lang="ru-RU" b="1" i="1" dirty="0" smtClean="0">
                <a:solidFill>
                  <a:schemeClr val="accent1">
                    <a:lumMod val="75000"/>
                  </a:schemeClr>
                </a:solidFill>
              </a:rPr>
              <a:t>»</a:t>
            </a:r>
            <a:endParaRPr lang="ru-RU" b="1" i="1" dirty="0">
              <a:solidFill>
                <a:schemeClr val="accent1">
                  <a:lumMod val="75000"/>
                </a:schemeClr>
              </a:solidFill>
            </a:endParaRPr>
          </a:p>
        </p:txBody>
      </p:sp>
      <p:sp>
        <p:nvSpPr>
          <p:cNvPr id="3" name="Объект 2"/>
          <p:cNvSpPr>
            <a:spLocks noGrp="1"/>
          </p:cNvSpPr>
          <p:nvPr>
            <p:ph sz="quarter" idx="1"/>
          </p:nvPr>
        </p:nvSpPr>
        <p:spPr>
          <a:xfrm>
            <a:off x="457200" y="5015648"/>
            <a:ext cx="7467600" cy="1458304"/>
          </a:xfrm>
        </p:spPr>
        <p:txBody>
          <a:bodyPr>
            <a:normAutofit fontScale="62500" lnSpcReduction="20000"/>
          </a:bodyPr>
          <a:lstStyle/>
          <a:p>
            <a:r>
              <a:rPr lang="ru-RU" sz="2600" dirty="0"/>
              <a:t>Сегодняшний праздник имеет мировые масштабы: мы празднуем Всемирный день охраны труда. В офисе и на производстве, в любой сфере, мы стремимся к тому, чтобы работать было безопасно. Пусть каждый рабочий день приносит только радость от выполненных задач и материальный достаток, а здоровью на рабочем месте ни что не угрожает.</a:t>
            </a:r>
          </a:p>
          <a:p>
            <a:endParaRPr lang="ru-RU" dirty="0"/>
          </a:p>
          <a:p>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276872"/>
            <a:ext cx="57150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240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54044" y="548680"/>
            <a:ext cx="7672837"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4648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smtClean="0">
                <a:solidFill>
                  <a:schemeClr val="accent1">
                    <a:lumMod val="75000"/>
                  </a:schemeClr>
                </a:solidFill>
              </a:rPr>
              <a:t>Опасные и вредные производственные факторы при сварке</a:t>
            </a:r>
            <a:endParaRPr lang="ru-RU" sz="2400" b="1" dirty="0">
              <a:solidFill>
                <a:schemeClr val="accent1">
                  <a:lumMod val="75000"/>
                </a:schemeClr>
              </a:solidFill>
            </a:endParaRPr>
          </a:p>
        </p:txBody>
      </p:sp>
      <p:sp>
        <p:nvSpPr>
          <p:cNvPr id="3" name="Объект 2"/>
          <p:cNvSpPr>
            <a:spLocks noGrp="1"/>
          </p:cNvSpPr>
          <p:nvPr>
            <p:ph sz="quarter" idx="1"/>
          </p:nvPr>
        </p:nvSpPr>
        <p:spPr>
          <a:xfrm>
            <a:off x="457200" y="1600200"/>
            <a:ext cx="6347048" cy="4873752"/>
          </a:xfrm>
        </p:spPr>
        <p:txBody>
          <a:bodyPr>
            <a:normAutofit fontScale="77500" lnSpcReduction="20000"/>
          </a:bodyPr>
          <a:lstStyle/>
          <a:p>
            <a:r>
              <a:rPr lang="ru-RU" dirty="0"/>
              <a:t>повышенная температура поверхностей оборудования, материалов;</a:t>
            </a:r>
          </a:p>
          <a:p>
            <a:r>
              <a:rPr lang="ru-RU" dirty="0"/>
              <a:t>повышенная температура воздуха рабочей зоны;</a:t>
            </a:r>
          </a:p>
          <a:p>
            <a:r>
              <a:rPr lang="ru-RU" dirty="0"/>
              <a:t>опасный уровень напряжения в электрической цепи, замыкание которой может произойти через тело человека;</a:t>
            </a:r>
          </a:p>
          <a:p>
            <a:r>
              <a:rPr lang="ru-RU" dirty="0"/>
              <a:t>повышенная яркость света;</a:t>
            </a:r>
          </a:p>
          <a:p>
            <a:r>
              <a:rPr lang="ru-RU" dirty="0"/>
              <a:t>повышенный уровень ультрафиолетовой радиации</a:t>
            </a:r>
            <a:r>
              <a:rPr lang="ru-RU" dirty="0" smtClean="0"/>
              <a:t>;</a:t>
            </a:r>
          </a:p>
          <a:p>
            <a:r>
              <a:rPr lang="ru-RU" dirty="0"/>
              <a:t>п</a:t>
            </a:r>
            <a:r>
              <a:rPr lang="ru-RU" dirty="0" smtClean="0"/>
              <a:t>овышенный уровень шума;</a:t>
            </a:r>
            <a:endParaRPr lang="ru-RU" dirty="0"/>
          </a:p>
          <a:p>
            <a:r>
              <a:rPr lang="ru-RU" dirty="0"/>
              <a:t>искры, брызги и выбросы расплавленного </a:t>
            </a:r>
            <a:r>
              <a:rPr lang="ru-RU" dirty="0" smtClean="0"/>
              <a:t>металла, сварочные аэрозоли;</a:t>
            </a:r>
            <a:endParaRPr lang="ru-RU" dirty="0"/>
          </a:p>
          <a:p>
            <a:r>
              <a:rPr lang="ru-RU" dirty="0"/>
              <a:t>передвигающиеся изделия, заготовки, материалы;</a:t>
            </a:r>
          </a:p>
          <a:p>
            <a:r>
              <a:rPr lang="ru-RU" dirty="0"/>
              <a:t>взрывоопасность;</a:t>
            </a:r>
          </a:p>
          <a:p>
            <a:r>
              <a:rPr lang="ru-RU" dirty="0"/>
              <a:t>системы под давлением;</a:t>
            </a:r>
          </a:p>
          <a:p>
            <a:r>
              <a:rPr lang="ru-RU" dirty="0"/>
              <a:t>высота.</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5157192"/>
            <a:ext cx="282888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2079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Медицинские ограничения для сварщика:</a:t>
            </a:r>
            <a:br>
              <a:rPr lang="ru-RU" sz="2400" b="1"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br>
            <a:endParaRPr lang="ru-RU" sz="2400" dirty="0">
              <a:solidFill>
                <a:schemeClr val="accent1">
                  <a:lumMod val="75000"/>
                </a:schemeClr>
              </a:solidFill>
            </a:endParaRPr>
          </a:p>
        </p:txBody>
      </p:sp>
      <p:sp>
        <p:nvSpPr>
          <p:cNvPr id="3" name="Объект 2"/>
          <p:cNvSpPr>
            <a:spLocks noGrp="1"/>
          </p:cNvSpPr>
          <p:nvPr>
            <p:ph sz="quarter" idx="1"/>
          </p:nvPr>
        </p:nvSpPr>
        <p:spPr>
          <a:xfrm>
            <a:off x="457200" y="980728"/>
            <a:ext cx="4834880" cy="5493224"/>
          </a:xfrm>
        </p:spPr>
        <p:txBody>
          <a:bodyPr>
            <a:normAutofit fontScale="92500" lnSpcReduction="20000"/>
          </a:bodyPr>
          <a:lstStyle/>
          <a:p>
            <a:pPr>
              <a:buFont typeface="Wingdings" panose="05000000000000000000" pitchFamily="2" charset="2"/>
              <a:buChar char="Ø"/>
            </a:pPr>
            <a:endParaRPr lang="ru-RU" dirty="0">
              <a:latin typeface="Verdana" panose="020B0604030504040204" pitchFamily="34" charset="0"/>
              <a:ea typeface="Verdana" panose="020B0604030504040204" pitchFamily="34" charset="0"/>
              <a:cs typeface="Verdana" panose="020B0604030504040204" pitchFamily="34" charset="0"/>
            </a:endParaRP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быстрая утомляемость (из-за хронической анемии, плоскостопия),</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болезни, связанные с потерей сознания,</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нарушение координации движений,</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нарушение функций опорно-двигательного аппарата (радикулит),</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хронические заболевания суставов,</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нарушения зрения и слуха,</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заболевания органов дыхания,</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заболевания сердечно-сосудистой системы,</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кожные и аллергические заболевания,</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раздражительность,</a:t>
            </a:r>
          </a:p>
          <a:p>
            <a:pPr algn="just">
              <a:buSzPct val="100000"/>
              <a:buFont typeface="Wingdings" panose="05000000000000000000" pitchFamily="2" charset="2"/>
              <a:buChar char="Ø"/>
            </a:pPr>
            <a:r>
              <a:rPr lang="ru-RU" sz="2000" dirty="0">
                <a:ea typeface="Verdana" panose="020B0604030504040204" pitchFamily="34" charset="0"/>
                <a:cs typeface="Verdana" panose="020B0604030504040204" pitchFamily="34" charset="0"/>
              </a:rPr>
              <a:t>нервно-психические заболевания.</a:t>
            </a:r>
          </a:p>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19" y="1304486"/>
            <a:ext cx="1520957" cy="101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2320826"/>
            <a:ext cx="1800200" cy="112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3445951"/>
            <a:ext cx="1520957" cy="114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268" y="4546342"/>
            <a:ext cx="1739156" cy="11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116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611560" y="404664"/>
            <a:ext cx="6498166" cy="487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573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5050904" cy="778098"/>
          </a:xfrm>
        </p:spPr>
        <p:txBody>
          <a:bodyPr/>
          <a:lstStyle/>
          <a:p>
            <a:r>
              <a:rPr lang="ru-RU" b="1" dirty="0" smtClean="0">
                <a:solidFill>
                  <a:schemeClr val="accent1"/>
                </a:solidFill>
              </a:rPr>
              <a:t>Спецодежда сварщика</a:t>
            </a:r>
            <a:endParaRPr lang="ru-RU" b="1" dirty="0">
              <a:solidFill>
                <a:schemeClr val="accent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9" y="4509120"/>
            <a:ext cx="4248472" cy="2137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619200"/>
            <a:ext cx="2301656" cy="477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2492896"/>
            <a:ext cx="151216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616" y="4877589"/>
            <a:ext cx="1372925" cy="1400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16" y="1412776"/>
            <a:ext cx="203676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459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882029"/>
            <a:ext cx="5397358" cy="674763"/>
          </a:xfrm>
        </p:spPr>
        <p:txBody>
          <a:bodyPr>
            <a:normAutofit fontScale="90000"/>
          </a:bodyPr>
          <a:lstStyle/>
          <a:p>
            <a:r>
              <a:rPr lang="ru-RU" b="1" dirty="0" smtClean="0">
                <a:solidFill>
                  <a:srgbClr val="C00000"/>
                </a:solidFill>
              </a:rPr>
              <a:t/>
            </a:r>
            <a:br>
              <a:rPr lang="ru-RU" b="1" dirty="0" smtClean="0">
                <a:solidFill>
                  <a:srgbClr val="C00000"/>
                </a:solidFill>
              </a:rPr>
            </a:br>
            <a:r>
              <a:rPr lang="ru-RU" b="1" dirty="0">
                <a:solidFill>
                  <a:srgbClr val="C00000"/>
                </a:solidFill>
              </a:rPr>
              <a:t/>
            </a:r>
            <a:br>
              <a:rPr lang="ru-RU" b="1" dirty="0">
                <a:solidFill>
                  <a:srgbClr val="C00000"/>
                </a:solidFill>
              </a:rPr>
            </a:br>
            <a:r>
              <a:rPr lang="ru-RU" b="1" dirty="0" smtClean="0">
                <a:solidFill>
                  <a:schemeClr val="accent1"/>
                </a:solidFill>
              </a:rPr>
              <a:t>защита </a:t>
            </a:r>
            <a:r>
              <a:rPr lang="ru-RU" b="1" dirty="0">
                <a:solidFill>
                  <a:schemeClr val="accent1"/>
                </a:solidFill>
              </a:rPr>
              <a:t>от действия электрического тока</a:t>
            </a:r>
            <a:r>
              <a:rPr lang="ru-RU" dirty="0"/>
              <a:t/>
            </a:r>
            <a:br>
              <a:rPr lang="ru-RU" dirty="0"/>
            </a:br>
            <a:endParaRPr lang="ru-RU" dirty="0"/>
          </a:p>
        </p:txBody>
      </p:sp>
      <p:pic>
        <p:nvPicPr>
          <p:cNvPr id="6147"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211960" y="1293664"/>
            <a:ext cx="1662583" cy="224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1293664"/>
            <a:ext cx="1617034" cy="222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212" y="1293664"/>
            <a:ext cx="1646442" cy="22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descr="C:\Users\Home\Desktop\833308_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5826" y="332656"/>
            <a:ext cx="1789387" cy="10987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185" y="3942556"/>
            <a:ext cx="4286250"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274478"/>
            <a:ext cx="1440160" cy="76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9270" y="1772816"/>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9587" y="4719884"/>
            <a:ext cx="1785938" cy="111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64288" y="3942556"/>
            <a:ext cx="1406847" cy="1896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479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778098"/>
          </a:xfrm>
        </p:spPr>
        <p:txBody>
          <a:bodyPr/>
          <a:lstStyle/>
          <a:p>
            <a:r>
              <a:rPr lang="ru-RU" b="1" dirty="0" smtClean="0">
                <a:solidFill>
                  <a:schemeClr val="accent1">
                    <a:lumMod val="75000"/>
                  </a:schemeClr>
                </a:solidFill>
              </a:rPr>
              <a:t>Защита от загазованности и пыли</a:t>
            </a:r>
            <a:endParaRPr lang="ru-RU" b="1" dirty="0">
              <a:solidFill>
                <a:schemeClr val="accent1">
                  <a:lumMod val="75000"/>
                </a:schemeClr>
              </a:solidFill>
            </a:endParaRPr>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755576" y="1196752"/>
            <a:ext cx="2610659" cy="368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995936" y="1052736"/>
            <a:ext cx="4572000" cy="3416320"/>
          </a:xfrm>
          <a:prstGeom prst="rect">
            <a:avLst/>
          </a:prstGeom>
        </p:spPr>
        <p:txBody>
          <a:bodyPr>
            <a:spAutoFit/>
          </a:bodyPr>
          <a:lstStyle/>
          <a:p>
            <a:r>
              <a:rPr lang="ru-RU" dirty="0"/>
              <a:t>Наиболее характерным вредным фактором практически для всех способов дуговой сварки является образование и поступление в воздух рабочей зоны сварочных аэрозолей, содержащих токсические вещества. Длительное воздействие на организм сварщика вредных аэрозолей может привести к возникновению таких профессиональных заболеваний, как пневмокониоз, пылевой бронхит, интоксикация металлами и газами и др.</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657627"/>
            <a:ext cx="2088232" cy="1844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501748"/>
            <a:ext cx="1610320" cy="2176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5125438"/>
            <a:ext cx="1728192" cy="137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99671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473</TotalTime>
  <Words>2457</Words>
  <Application>Microsoft Office PowerPoint</Application>
  <PresentationFormat>Экран (4:3)</PresentationFormat>
  <Paragraphs>124</Paragraphs>
  <Slides>15</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Эркер</vt:lpstr>
      <vt:lpstr>Классный час</vt:lpstr>
      <vt:lpstr>Тема Всемирного дня охраны труда 2015 : «Вместе повысим культуру профилактики в охране труда»</vt:lpstr>
      <vt:lpstr>Презентация PowerPoint</vt:lpstr>
      <vt:lpstr>Опасные и вредные производственные факторы при сварке</vt:lpstr>
      <vt:lpstr>Медицинские ограничения для сварщика: </vt:lpstr>
      <vt:lpstr>Презентация PowerPoint</vt:lpstr>
      <vt:lpstr>Спецодежда сварщика</vt:lpstr>
      <vt:lpstr>  защита от действия электрического тока </vt:lpstr>
      <vt:lpstr>Защита от загазованности и пыли</vt:lpstr>
      <vt:lpstr>Излучение сварочной дуги</vt:lpstr>
      <vt:lpstr>Защита от шума и вибраций</vt:lpstr>
      <vt:lpstr>Освещение рабочего места</vt:lpstr>
      <vt:lpstr>Пожарная безопасность</vt:lpstr>
      <vt:lpstr>  Ведение электросварочных работ на высоте.</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Александр</cp:lastModifiedBy>
  <cp:revision>35</cp:revision>
  <dcterms:created xsi:type="dcterms:W3CDTF">2015-04-14T08:45:09Z</dcterms:created>
  <dcterms:modified xsi:type="dcterms:W3CDTF">2017-04-27T13:51:15Z</dcterms:modified>
</cp:coreProperties>
</file>